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9" r:id="rId5"/>
    <p:sldMasterId id="2147483681" r:id="rId6"/>
  </p:sldMasterIdLst>
  <p:notesMasterIdLst>
    <p:notesMasterId r:id="rId23"/>
  </p:notesMasterIdLst>
  <p:sldIdLst>
    <p:sldId id="259" r:id="rId7"/>
    <p:sldId id="286" r:id="rId8"/>
    <p:sldId id="292" r:id="rId9"/>
    <p:sldId id="262" r:id="rId10"/>
    <p:sldId id="265" r:id="rId11"/>
    <p:sldId id="268" r:id="rId12"/>
    <p:sldId id="271" r:id="rId13"/>
    <p:sldId id="274" r:id="rId14"/>
    <p:sldId id="277" r:id="rId15"/>
    <p:sldId id="280" r:id="rId16"/>
    <p:sldId id="295" r:id="rId17"/>
    <p:sldId id="298" r:id="rId18"/>
    <p:sldId id="301" r:id="rId19"/>
    <p:sldId id="304" r:id="rId20"/>
    <p:sldId id="307" r:id="rId21"/>
    <p:sldId id="310" r:id="rId22"/>
  </p:sldIdLst>
  <p:sldSz cx="14630400" cy="8229600"/>
  <p:notesSz cx="6858000" cy="9144000"/>
  <p:embeddedFontLst>
    <p:embeddedFont>
      <p:font typeface="Barlow Bold" panose="020B0604020202020204" charset="0"/>
      <p:bold r:id="rId24"/>
    </p:embeddedFont>
    <p:embeddedFont>
      <p:font typeface="Instrument Sans Medium" panose="020B0604020202020204" charset="0"/>
      <p:regular r:id="rId25"/>
    </p:embeddedFont>
    <p:embeddedFont>
      <p:font typeface="Instrument Sans Semi Bold" panose="020B0604020202020204" charset="0"/>
      <p:regular r:id="rId26"/>
    </p:embeddedFont>
    <p:embeddedFont>
      <p:font typeface="Montserrat" panose="00000500000000000000" pitchFamily="2" charset="0"/>
      <p:regular r:id="rId27"/>
    </p:embeddedFont>
    <p:embeddedFont>
      <p:font typeface="ROG Fonts" panose="00000500000000000000" pitchFamily="50" charset="0"/>
      <p:regular r:id="rId28"/>
    </p:embeddedFont>
  </p:embeddedFontLst>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9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93" d="100"/>
          <a:sy n="93" d="100"/>
        </p:scale>
        <p:origin x="504" y="7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DECB6EC3-73E2-4A9A-85E5-A55A3C5E0696}" type="datetimeFigureOut">
              <a:rPr lang="en-US" smtClean="0"/>
              <a:t>5/7/2025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20A7ECB0-8B8F-432D-A7C7-83A0DB731654}" type="datetimeFigureOut">
              <a:rPr lang="en-US" smtClean="0"/>
              <a:t>5/7/2025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90ACA2B-F685-481E-BAB2-DAC772D01AFF}" type="datetimeFigureOut">
              <a:rPr lang="en-US" smtClean="0"/>
              <a:t>5/7/2025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lstStyle/>
          <a:p>
            <a:endParaRPr/>
          </a:p>
        </p:txBody>
      </p:sp>
      <p:sp>
        <p:nvSpPr>
          <p:cNvPr id="3" name="Shape 1"/>
          <p:cNvSpPr/>
          <p:nvPr/>
        </p:nvSpPr>
        <p:spPr>
          <a:xfrm>
            <a:off x="0" y="0"/>
            <a:ext cx="14630400" cy="8229600"/>
          </a:xfrm>
          <a:prstGeom prst="rect">
            <a:avLst/>
          </a:prstGeom>
          <a:solidFill>
            <a:srgbClr val="282C32"/>
          </a:solidFill>
        </p:spPr>
        <p:txBody>
          <a:bodyPr/>
          <a:lstStyle/>
          <a:p>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lstStyle/>
          <a:p>
            <a:endParaRPr/>
          </a:p>
        </p:txBody>
      </p:sp>
      <p:sp>
        <p:nvSpPr>
          <p:cNvPr id="3" name="Shape 1"/>
          <p:cNvSpPr/>
          <p:nvPr/>
        </p:nvSpPr>
        <p:spPr>
          <a:xfrm>
            <a:off x="0" y="0"/>
            <a:ext cx="14630400" cy="8229600"/>
          </a:xfrm>
          <a:prstGeom prst="rect">
            <a:avLst/>
          </a:prstGeom>
          <a:solidFill>
            <a:srgbClr val="282C32"/>
          </a:solidFill>
        </p:spPr>
        <p:txBody>
          <a:bodyPr/>
          <a:lstStyle/>
          <a:p>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lstStyle/>
          <a:p>
            <a:endParaRPr/>
          </a:p>
        </p:txBody>
      </p:sp>
      <p:sp>
        <p:nvSpPr>
          <p:cNvPr id="3" name="Shape 1"/>
          <p:cNvSpPr/>
          <p:nvPr/>
        </p:nvSpPr>
        <p:spPr>
          <a:xfrm>
            <a:off x="0" y="0"/>
            <a:ext cx="14630400" cy="8229600"/>
          </a:xfrm>
          <a:prstGeom prst="rect">
            <a:avLst/>
          </a:prstGeom>
          <a:solidFill>
            <a:srgbClr val="282C32"/>
          </a:solidFill>
        </p:spPr>
        <p:txBody>
          <a:bodyPr/>
          <a:lstStyle/>
          <a:p>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lstStyle/>
          <a:p>
            <a:endParaRPr/>
          </a:p>
        </p:txBody>
      </p:sp>
      <p:sp>
        <p:nvSpPr>
          <p:cNvPr id="3" name="Shape 1"/>
          <p:cNvSpPr/>
          <p:nvPr/>
        </p:nvSpPr>
        <p:spPr>
          <a:xfrm>
            <a:off x="0" y="0"/>
            <a:ext cx="14630400" cy="8229600"/>
          </a:xfrm>
          <a:prstGeom prst="rect">
            <a:avLst/>
          </a:prstGeom>
          <a:solidFill>
            <a:srgbClr val="282C32"/>
          </a:solidFill>
        </p:spPr>
        <p:txBody>
          <a:bodyPr/>
          <a:lstStyle/>
          <a:p>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lstStyle/>
          <a:p>
            <a:endParaRPr/>
          </a:p>
        </p:txBody>
      </p:sp>
      <p:sp>
        <p:nvSpPr>
          <p:cNvPr id="3" name="Shape 1"/>
          <p:cNvSpPr/>
          <p:nvPr/>
        </p:nvSpPr>
        <p:spPr>
          <a:xfrm>
            <a:off x="0" y="0"/>
            <a:ext cx="14630400" cy="8229600"/>
          </a:xfrm>
          <a:prstGeom prst="rect">
            <a:avLst/>
          </a:prstGeom>
          <a:solidFill>
            <a:srgbClr val="282C32"/>
          </a:solidFill>
        </p:spPr>
        <p:txBody>
          <a:bodyPr/>
          <a:lstStyle/>
          <a:p>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lstStyle/>
          <a:p>
            <a:endParaRPr/>
          </a:p>
        </p:txBody>
      </p:sp>
      <p:sp>
        <p:nvSpPr>
          <p:cNvPr id="3" name="Shape 1"/>
          <p:cNvSpPr/>
          <p:nvPr/>
        </p:nvSpPr>
        <p:spPr>
          <a:xfrm>
            <a:off x="0" y="0"/>
            <a:ext cx="14630400" cy="8229600"/>
          </a:xfrm>
          <a:prstGeom prst="rect">
            <a:avLst/>
          </a:prstGeom>
          <a:solidFill>
            <a:srgbClr val="282C32"/>
          </a:solidFill>
        </p:spPr>
        <p:txBody>
          <a:bodyPr/>
          <a:lstStyle/>
          <a:p>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lstStyle/>
          <a:p>
            <a:endParaRPr/>
          </a:p>
        </p:txBody>
      </p:sp>
      <p:sp>
        <p:nvSpPr>
          <p:cNvPr id="3" name="Shape 1"/>
          <p:cNvSpPr/>
          <p:nvPr/>
        </p:nvSpPr>
        <p:spPr>
          <a:xfrm>
            <a:off x="0" y="0"/>
            <a:ext cx="14630400" cy="8229600"/>
          </a:xfrm>
          <a:prstGeom prst="rect">
            <a:avLst/>
          </a:prstGeom>
          <a:solidFill>
            <a:srgbClr val="282C32"/>
          </a:solidFill>
        </p:spPr>
        <p:txBody>
          <a:bodyPr/>
          <a:lstStyle/>
          <a:p>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B11C7EB-7252-4927-9F1B-1DA176F85B58}" type="datetimeFigureOut">
              <a:rPr lang="en-US" smtClean="0"/>
              <a:t>5/7/2025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lstStyle/>
          <a:p>
            <a:endParaRPr/>
          </a:p>
        </p:txBody>
      </p:sp>
      <p:sp>
        <p:nvSpPr>
          <p:cNvPr id="3" name="Shape 1"/>
          <p:cNvSpPr/>
          <p:nvPr/>
        </p:nvSpPr>
        <p:spPr>
          <a:xfrm>
            <a:off x="0" y="0"/>
            <a:ext cx="14630400" cy="8229600"/>
          </a:xfrm>
          <a:prstGeom prst="rect">
            <a:avLst/>
          </a:prstGeom>
          <a:solidFill>
            <a:srgbClr val="282C32"/>
          </a:solidFill>
        </p:spPr>
        <p:txBody>
          <a:bodyPr/>
          <a:lstStyle/>
          <a:p>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1F1EA931-234B-4C1A-BDA7-2AFB18BC3A7D}" type="datetimeFigureOut">
              <a:rPr lang="en-US" smtClean="0"/>
              <a:t>5/7/2025</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p:spPr>
        <p:txBody>
          <a:body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9CD9C9EB-882E-4F44-9310-3B81916EDD21}" type="datetimeFigureOut">
              <a:rPr lang="en-US" smtClean="0"/>
              <a:t>5/7/2025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C5715C62-9618-4254-B1D9-772C21E1AC26}" type="datetimeFigureOut">
              <a:rPr lang="en-US" smtClean="0"/>
              <a:t>5/7/2025</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1DEF66EC-E2AC-4F90-AA3A-0C6E766989BA}" type="datetimeFigureOut">
              <a:rPr lang="en-US" smtClean="0"/>
              <a:t>5/7/2025</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B9981850-4A14-40DA-B717-F2BACEC4EA2B}" type="datetimeFigureOut">
              <a:rPr lang="en-US" smtClean="0"/>
              <a:t>5/7/2025</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293ECA2-6CDE-4BE4-90D8-FB3D761A4CF1}" type="datetimeFigureOut">
              <a:rPr lang="en-US" smtClean="0"/>
              <a:t>5/7/2025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AD1FB76C-A317-4C5B-92BE-6CF62E199D13}" type="datetimeFigureOut">
              <a:rPr lang="en-US" smtClean="0"/>
              <a:t>5/7/2025</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3239572"/>
            <a:ext cx="5701546" cy="712708"/>
          </a:xfrm>
          <a:prstGeom prst="rect">
            <a:avLst/>
          </a:prstGeom>
          <a:noFill/>
        </p:spPr>
        <p:txBody>
          <a:bodyPr wrap="none" lIns="0" tIns="0" rIns="0" bIns="0" rtlCol="0" anchor="t"/>
          <a:lstStyle/>
          <a:p>
            <a:pPr marL="0" indent="0">
              <a:lnSpc>
                <a:spcPts val="5600"/>
              </a:lnSpc>
              <a:buNone/>
            </a:pPr>
            <a:r>
              <a:rPr lang="en-US" sz="8800" b="1" dirty="0">
                <a:solidFill>
                  <a:srgbClr val="9998FF"/>
                </a:solidFill>
                <a:latin typeface="ROG Fonts" panose="00000500000000000000" pitchFamily="50" charset="0"/>
                <a:ea typeface="Barlow Bold" pitchFamily="34" charset="-122"/>
                <a:cs typeface="Barlow Bold" pitchFamily="34" charset="-120"/>
              </a:rPr>
              <a:t>Cypher</a:t>
            </a:r>
            <a:endParaRPr lang="en-US" sz="8800" dirty="0">
              <a:latin typeface="ROG Fonts" panose="00000500000000000000" pitchFamily="50" charset="0"/>
            </a:endParaRPr>
          </a:p>
        </p:txBody>
      </p:sp>
      <p:sp>
        <p:nvSpPr>
          <p:cNvPr id="4" name="Text 1"/>
          <p:cNvSpPr/>
          <p:nvPr/>
        </p:nvSpPr>
        <p:spPr>
          <a:xfrm>
            <a:off x="6244709" y="4277201"/>
            <a:ext cx="5701546" cy="712708"/>
          </a:xfrm>
          <a:prstGeom prst="rect">
            <a:avLst/>
          </a:prstGeom>
          <a:noFill/>
        </p:spPr>
        <p:txBody>
          <a:bodyPr wrap="none" lIns="0" tIns="0" rIns="0" bIns="0" rtlCol="0" anchor="t"/>
          <a:lstStyle/>
          <a:p>
            <a:pPr marL="0" indent="0">
              <a:lnSpc>
                <a:spcPts val="5600"/>
              </a:lnSpc>
              <a:buNone/>
            </a:pPr>
            <a:r>
              <a:rPr lang="en-US" sz="3600" b="1" dirty="0">
                <a:solidFill>
                  <a:srgbClr val="9998FF"/>
                </a:solidFill>
                <a:latin typeface="ROG Fonts" panose="00000500000000000000" pitchFamily="50" charset="0"/>
                <a:ea typeface="Barlow Bold" pitchFamily="34" charset="-122"/>
                <a:cs typeface="Barlow Bold" pitchFamily="34" charset="-120"/>
              </a:rPr>
              <a:t>Your Virtual Assistant</a:t>
            </a:r>
            <a:endParaRPr lang="en-US" sz="3600" dirty="0">
              <a:latin typeface="ROG Fonts" panose="00000500000000000000" pitchFamily="50" charset="0"/>
            </a:endParaRPr>
          </a:p>
        </p:txBody>
      </p:sp>
      <p:sp>
        <p:nvSpPr>
          <p:cNvPr id="5" name="TextBox 4">
            <a:extLst>
              <a:ext uri="{FF2B5EF4-FFF2-40B4-BE49-F238E27FC236}">
                <a16:creationId xmlns:a16="http://schemas.microsoft.com/office/drawing/2014/main" id="{7FC5B7E4-B5D1-6CF6-B676-0EC5CBA8EFF0}"/>
              </a:ext>
            </a:extLst>
          </p:cNvPr>
          <p:cNvSpPr txBox="1"/>
          <p:nvPr/>
        </p:nvSpPr>
        <p:spPr>
          <a:xfrm>
            <a:off x="6163072" y="5314830"/>
            <a:ext cx="7200800" cy="954107"/>
          </a:xfrm>
          <a:prstGeom prst="rect">
            <a:avLst/>
          </a:prstGeom>
          <a:noFill/>
        </p:spPr>
        <p:txBody>
          <a:bodyPr wrap="square" rtlCol="0">
            <a:spAutoFit/>
          </a:bodyPr>
          <a:lstStyle/>
          <a:p>
            <a:pPr algn="ctr"/>
            <a:r>
              <a:rPr lang="en-IN" sz="3200" dirty="0">
                <a:solidFill>
                  <a:srgbClr val="0070C0"/>
                </a:solidFill>
                <a:latin typeface="ROG Fonts" panose="00000500000000000000" pitchFamily="50" charset="0"/>
              </a:rPr>
              <a:t>ANKUR VERMA </a:t>
            </a:r>
          </a:p>
          <a:p>
            <a:pPr algn="ctr"/>
            <a:r>
              <a:rPr lang="en-IN" sz="2400" dirty="0">
                <a:solidFill>
                  <a:srgbClr val="0070C0"/>
                </a:solidFill>
                <a:latin typeface="ROG Fonts" panose="00000500000000000000" pitchFamily="50" charset="0"/>
              </a:rPr>
              <a:t>2401730189</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411135"/>
            <a:ext cx="5701546" cy="712708"/>
          </a:xfrm>
          <a:prstGeom prst="rect">
            <a:avLst/>
          </a:prstGeom>
          <a:noFill/>
        </p:spPr>
        <p:txBody>
          <a:bodyPr wrap="none" lIns="0" tIns="0" rIns="0" bIns="0" rtlCol="0" anchor="t"/>
          <a:lstStyle/>
          <a:p>
            <a:pPr marL="0" indent="0">
              <a:lnSpc>
                <a:spcPts val="5600"/>
              </a:lnSpc>
              <a:buNone/>
            </a:pPr>
            <a:r>
              <a:rPr lang="en-US" sz="4450" b="1">
                <a:solidFill>
                  <a:srgbClr val="9998FF"/>
                </a:solidFill>
                <a:latin typeface="Barlow Bold" pitchFamily="34" charset="0"/>
                <a:ea typeface="Barlow Bold" pitchFamily="34" charset="-122"/>
                <a:cs typeface="Barlow Bold" pitchFamily="34" charset="-120"/>
              </a:rPr>
              <a:t>Additional Capabilities</a:t>
            </a:r>
            <a:endParaRPr lang="en-US" sz="4450"/>
          </a:p>
        </p:txBody>
      </p:sp>
      <p:sp>
        <p:nvSpPr>
          <p:cNvPr id="4" name="Shape 1"/>
          <p:cNvSpPr/>
          <p:nvPr/>
        </p:nvSpPr>
        <p:spPr>
          <a:xfrm>
            <a:off x="6244709" y="3692485"/>
            <a:ext cx="487442" cy="487442"/>
          </a:xfrm>
          <a:prstGeom prst="roundRect">
            <a:avLst>
              <a:gd name="adj" fmla="val 40004"/>
            </a:avLst>
          </a:prstGeom>
          <a:solidFill>
            <a:srgbClr val="282C32"/>
          </a:solidFill>
          <a:effectLst>
            <a:outerShdw blurRad="53340" dist="26670" dir="13500000" algn="bl" rotWithShape="0">
              <a:srgbClr val="FFFFFF">
                <a:alpha val="10000"/>
              </a:srgbClr>
            </a:outerShdw>
          </a:effectLst>
        </p:spPr>
        <p:txBody>
          <a:bodyPr/>
          <a:lstStyle/>
          <a:p>
            <a:endParaRPr/>
          </a:p>
        </p:txBody>
      </p:sp>
      <p:sp>
        <p:nvSpPr>
          <p:cNvPr id="5" name="Text 2"/>
          <p:cNvSpPr/>
          <p:nvPr/>
        </p:nvSpPr>
        <p:spPr>
          <a:xfrm>
            <a:off x="6427827" y="3765113"/>
            <a:ext cx="121087" cy="342067"/>
          </a:xfrm>
          <a:prstGeom prst="rect">
            <a:avLst/>
          </a:prstGeom>
          <a:noFill/>
        </p:spPr>
        <p:txBody>
          <a:bodyPr wrap="none" lIns="0" tIns="0" rIns="0" bIns="0" rtlCol="0" anchor="t"/>
          <a:lstStyle/>
          <a:p>
            <a:pPr marL="0" indent="0" algn="ctr">
              <a:lnSpc>
                <a:spcPts val="2650"/>
              </a:lnSpc>
              <a:buNone/>
            </a:pPr>
            <a:r>
              <a:rPr lang="en-US" sz="2650" b="1">
                <a:solidFill>
                  <a:srgbClr val="EEEFF5"/>
                </a:solidFill>
                <a:latin typeface="Barlow Bold" pitchFamily="34" charset="0"/>
                <a:ea typeface="Barlow Bold" pitchFamily="34" charset="-122"/>
                <a:cs typeface="Barlow Bold" pitchFamily="34" charset="-120"/>
              </a:rPr>
              <a:t>1</a:t>
            </a:r>
            <a:endParaRPr lang="en-US" sz="2650"/>
          </a:p>
        </p:txBody>
      </p:sp>
      <p:sp>
        <p:nvSpPr>
          <p:cNvPr id="6" name="Text 3"/>
          <p:cNvSpPr/>
          <p:nvPr/>
        </p:nvSpPr>
        <p:spPr>
          <a:xfrm>
            <a:off x="6948726" y="3692485"/>
            <a:ext cx="2850713" cy="356235"/>
          </a:xfrm>
          <a:prstGeom prst="rect">
            <a:avLst/>
          </a:prstGeom>
          <a:noFill/>
        </p:spPr>
        <p:txBody>
          <a:bodyPr wrap="none" lIns="0" tIns="0" rIns="0" bIns="0" rtlCol="0" anchor="t"/>
          <a:lstStyle/>
          <a:p>
            <a:pPr marL="0" indent="0">
              <a:lnSpc>
                <a:spcPts val="2800"/>
              </a:lnSpc>
              <a:buNone/>
            </a:pPr>
            <a:r>
              <a:rPr lang="en-US" sz="2200" b="1">
                <a:solidFill>
                  <a:srgbClr val="EEEFF5"/>
                </a:solidFill>
                <a:latin typeface="Barlow Bold" pitchFamily="34" charset="0"/>
                <a:ea typeface="Barlow Bold" pitchFamily="34" charset="-122"/>
                <a:cs typeface="Barlow Bold" pitchFamily="34" charset="-120"/>
              </a:rPr>
              <a:t>Search</a:t>
            </a:r>
            <a:endParaRPr lang="en-US" sz="2200"/>
          </a:p>
        </p:txBody>
      </p:sp>
      <p:sp>
        <p:nvSpPr>
          <p:cNvPr id="7" name="Text 4"/>
          <p:cNvSpPr/>
          <p:nvPr/>
        </p:nvSpPr>
        <p:spPr>
          <a:xfrm>
            <a:off x="6948726" y="4178617"/>
            <a:ext cx="6923365" cy="346710"/>
          </a:xfrm>
          <a:prstGeom prst="rect">
            <a:avLst/>
          </a:prstGeom>
          <a:noFill/>
        </p:spPr>
        <p:txBody>
          <a:bodyPr wrap="none" lIns="0" tIns="0" rIns="0" bIns="0" rtlCol="0" anchor="t"/>
          <a:lstStyle/>
          <a:p>
            <a:pPr marL="0" indent="0">
              <a:lnSpc>
                <a:spcPts val="2700"/>
              </a:lnSpc>
              <a:buNone/>
            </a:pPr>
            <a:r>
              <a:rPr lang="en-US" sz="1700">
                <a:solidFill>
                  <a:srgbClr val="EEEFF5"/>
                </a:solidFill>
                <a:latin typeface="Montserrat" pitchFamily="34" charset="0"/>
                <a:ea typeface="Montserrat" pitchFamily="34" charset="-122"/>
                <a:cs typeface="Montserrat" pitchFamily="34" charset="-120"/>
              </a:rPr>
              <a:t>Gather information, analyze data, and generate insights.</a:t>
            </a:r>
            <a:endParaRPr lang="en-US" sz="1700"/>
          </a:p>
        </p:txBody>
      </p:sp>
      <p:sp>
        <p:nvSpPr>
          <p:cNvPr id="8" name="Shape 5"/>
          <p:cNvSpPr/>
          <p:nvPr/>
        </p:nvSpPr>
        <p:spPr>
          <a:xfrm>
            <a:off x="6244709" y="4985623"/>
            <a:ext cx="487442" cy="487442"/>
          </a:xfrm>
          <a:prstGeom prst="roundRect">
            <a:avLst>
              <a:gd name="adj" fmla="val 40004"/>
            </a:avLst>
          </a:prstGeom>
          <a:solidFill>
            <a:srgbClr val="282C32"/>
          </a:solidFill>
          <a:effectLst>
            <a:outerShdw blurRad="53340" dist="26670" dir="13500000" algn="bl" rotWithShape="0">
              <a:srgbClr val="FFFFFF">
                <a:alpha val="10000"/>
              </a:srgbClr>
            </a:outerShdw>
          </a:effectLst>
        </p:spPr>
        <p:txBody>
          <a:bodyPr/>
          <a:lstStyle/>
          <a:p>
            <a:endParaRPr/>
          </a:p>
        </p:txBody>
      </p:sp>
      <p:sp>
        <p:nvSpPr>
          <p:cNvPr id="9" name="Text 6"/>
          <p:cNvSpPr/>
          <p:nvPr/>
        </p:nvSpPr>
        <p:spPr>
          <a:xfrm>
            <a:off x="6392585" y="5058251"/>
            <a:ext cx="191572" cy="342067"/>
          </a:xfrm>
          <a:prstGeom prst="rect">
            <a:avLst/>
          </a:prstGeom>
          <a:noFill/>
        </p:spPr>
        <p:txBody>
          <a:bodyPr wrap="none" lIns="0" tIns="0" rIns="0" bIns="0" rtlCol="0" anchor="t"/>
          <a:lstStyle/>
          <a:p>
            <a:pPr marL="0" indent="0" algn="ctr">
              <a:lnSpc>
                <a:spcPts val="2650"/>
              </a:lnSpc>
              <a:buNone/>
            </a:pPr>
            <a:r>
              <a:rPr lang="en-US" sz="2650" b="1">
                <a:solidFill>
                  <a:srgbClr val="EEEFF5"/>
                </a:solidFill>
                <a:latin typeface="Barlow Bold" pitchFamily="34" charset="0"/>
                <a:ea typeface="Barlow Bold" pitchFamily="34" charset="-122"/>
                <a:cs typeface="Barlow Bold" pitchFamily="34" charset="-120"/>
              </a:rPr>
              <a:t>2</a:t>
            </a:r>
            <a:endParaRPr lang="en-US" sz="2650"/>
          </a:p>
        </p:txBody>
      </p:sp>
      <p:sp>
        <p:nvSpPr>
          <p:cNvPr id="10" name="Text 7"/>
          <p:cNvSpPr/>
          <p:nvPr/>
        </p:nvSpPr>
        <p:spPr>
          <a:xfrm>
            <a:off x="6948726" y="4985623"/>
            <a:ext cx="2850713" cy="356235"/>
          </a:xfrm>
          <a:prstGeom prst="rect">
            <a:avLst/>
          </a:prstGeom>
          <a:noFill/>
        </p:spPr>
        <p:txBody>
          <a:bodyPr wrap="none" lIns="0" tIns="0" rIns="0" bIns="0" rtlCol="0" anchor="t"/>
          <a:lstStyle/>
          <a:p>
            <a:pPr marL="0" indent="0">
              <a:lnSpc>
                <a:spcPts val="2800"/>
              </a:lnSpc>
              <a:buNone/>
            </a:pPr>
            <a:r>
              <a:rPr lang="en-US" sz="2200" b="1">
                <a:solidFill>
                  <a:srgbClr val="EEEFF5"/>
                </a:solidFill>
                <a:latin typeface="Barlow Bold" pitchFamily="34" charset="0"/>
                <a:ea typeface="Barlow Bold" pitchFamily="34" charset="-122"/>
                <a:cs typeface="Barlow Bold" pitchFamily="34" charset="-120"/>
              </a:rPr>
              <a:t>Desktop automation</a:t>
            </a:r>
            <a:endParaRPr lang="en-US" sz="2200"/>
          </a:p>
        </p:txBody>
      </p:sp>
      <p:sp>
        <p:nvSpPr>
          <p:cNvPr id="11" name="Text 8"/>
          <p:cNvSpPr/>
          <p:nvPr/>
        </p:nvSpPr>
        <p:spPr>
          <a:xfrm>
            <a:off x="6948726" y="5471755"/>
            <a:ext cx="6923365" cy="346710"/>
          </a:xfrm>
          <a:prstGeom prst="rect">
            <a:avLst/>
          </a:prstGeom>
          <a:noFill/>
        </p:spPr>
        <p:txBody>
          <a:bodyPr wrap="none" lIns="0" tIns="0" rIns="0" bIns="0" rtlCol="0" anchor="t"/>
          <a:lstStyle/>
          <a:p>
            <a:pPr marL="0" indent="0">
              <a:lnSpc>
                <a:spcPts val="2700"/>
              </a:lnSpc>
              <a:buNone/>
            </a:pPr>
            <a:r>
              <a:rPr lang="en-US" sz="1700">
                <a:solidFill>
                  <a:srgbClr val="EEEFF5"/>
                </a:solidFill>
                <a:latin typeface="Montserrat" pitchFamily="34" charset="0"/>
                <a:ea typeface="Montserrat" pitchFamily="34" charset="-122"/>
                <a:cs typeface="Montserrat" pitchFamily="34" charset="-120"/>
              </a:rPr>
              <a:t>Control browser, open Youtube, and other application.</a:t>
            </a:r>
            <a:endParaRPr lang="en-US" sz="170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4494" y="726281"/>
            <a:ext cx="7715012" cy="1275874"/>
          </a:xfrm>
          <a:prstGeom prst="rect">
            <a:avLst/>
          </a:prstGeom>
          <a:noFill/>
        </p:spPr>
        <p:txBody>
          <a:bodyPr wrap="square" lIns="0" tIns="0" rIns="0" bIns="0" rtlCol="0" anchor="t"/>
          <a:lstStyle/>
          <a:p>
            <a:pPr marL="0" indent="0">
              <a:lnSpc>
                <a:spcPts val="5000"/>
              </a:lnSpc>
              <a:buNone/>
            </a:pPr>
            <a:r>
              <a:rPr lang="en-US" sz="4000">
                <a:solidFill>
                  <a:srgbClr val="CBCCCE"/>
                </a:solidFill>
                <a:latin typeface="Instrument Sans Semi Bold" pitchFamily="34" charset="0"/>
                <a:ea typeface="Instrument Sans Semi Bold" pitchFamily="34" charset="-122"/>
                <a:cs typeface="Instrument Sans Semi Bold" pitchFamily="34" charset="-120"/>
              </a:rPr>
              <a:t>How Virtual Assistants Can Improve Productivity</a:t>
            </a:r>
            <a:endParaRPr lang="en-US" sz="4000"/>
          </a:p>
        </p:txBody>
      </p:sp>
      <p:sp>
        <p:nvSpPr>
          <p:cNvPr id="4" name="Shape 1"/>
          <p:cNvSpPr/>
          <p:nvPr/>
        </p:nvSpPr>
        <p:spPr>
          <a:xfrm>
            <a:off x="714494" y="2308265"/>
            <a:ext cx="152995" cy="1094661"/>
          </a:xfrm>
          <a:prstGeom prst="roundRect">
            <a:avLst>
              <a:gd name="adj" fmla="val 56042"/>
            </a:avLst>
          </a:prstGeom>
          <a:solidFill>
            <a:srgbClr val="3D3D42"/>
          </a:solidFill>
          <a:ln w="7620">
            <a:solidFill>
              <a:srgbClr val="56565B"/>
            </a:solidFill>
            <a:prstDash val="solid"/>
          </a:ln>
        </p:spPr>
        <p:txBody>
          <a:bodyPr/>
          <a:lstStyle/>
          <a:p>
            <a:endParaRPr/>
          </a:p>
        </p:txBody>
      </p:sp>
      <p:sp>
        <p:nvSpPr>
          <p:cNvPr id="5" name="Text 2"/>
          <p:cNvSpPr/>
          <p:nvPr/>
        </p:nvSpPr>
        <p:spPr>
          <a:xfrm>
            <a:off x="1173599" y="2308265"/>
            <a:ext cx="2551748" cy="318849"/>
          </a:xfrm>
          <a:prstGeom prst="rect">
            <a:avLst/>
          </a:prstGeom>
          <a:noFill/>
        </p:spPr>
        <p:txBody>
          <a:bodyPr wrap="none" lIns="0" tIns="0" rIns="0" bIns="0" rtlCol="0" anchor="t"/>
          <a:lstStyle/>
          <a:p>
            <a:pPr marL="0" indent="0" algn="l">
              <a:lnSpc>
                <a:spcPts val="2500"/>
              </a:lnSpc>
              <a:buNone/>
            </a:pPr>
            <a:r>
              <a:rPr lang="en-US" sz="2000">
                <a:solidFill>
                  <a:srgbClr val="CFD0D8"/>
                </a:solidFill>
                <a:latin typeface="Instrument Sans Semi Bold" pitchFamily="34" charset="0"/>
                <a:ea typeface="Instrument Sans Semi Bold" pitchFamily="34" charset="-122"/>
                <a:cs typeface="Instrument Sans Semi Bold" pitchFamily="34" charset="-120"/>
              </a:rPr>
              <a:t>Task Delegation</a:t>
            </a:r>
            <a:endParaRPr lang="en-US" sz="2000"/>
          </a:p>
        </p:txBody>
      </p:sp>
      <p:sp>
        <p:nvSpPr>
          <p:cNvPr id="6" name="Text 3"/>
          <p:cNvSpPr/>
          <p:nvPr/>
        </p:nvSpPr>
        <p:spPr>
          <a:xfrm>
            <a:off x="1173599" y="2749510"/>
            <a:ext cx="7255907" cy="653415"/>
          </a:xfrm>
          <a:prstGeom prst="rect">
            <a:avLst/>
          </a:prstGeom>
          <a:noFill/>
        </p:spPr>
        <p:txBody>
          <a:bodyPr wrap="square" lIns="0" tIns="0" rIns="0" bIns="0" rtlCol="0" anchor="t"/>
          <a:lstStyle/>
          <a:p>
            <a:pPr marL="0" indent="0" algn="l">
              <a:lnSpc>
                <a:spcPts val="2550"/>
              </a:lnSpc>
              <a:buNone/>
            </a:pPr>
            <a:r>
              <a:rPr lang="en-US" sz="1600">
                <a:solidFill>
                  <a:srgbClr val="CFD0D8"/>
                </a:solidFill>
                <a:latin typeface="Instrument Sans Medium" pitchFamily="34" charset="0"/>
                <a:ea typeface="Instrument Sans Medium" pitchFamily="34" charset="-122"/>
                <a:cs typeface="Instrument Sans Medium" pitchFamily="34" charset="-120"/>
              </a:rPr>
              <a:t>VAs can handle routine tasks, allowing users to focus on more strategic and creative activities.</a:t>
            </a:r>
            <a:endParaRPr lang="en-US" sz="1600"/>
          </a:p>
        </p:txBody>
      </p:sp>
      <p:sp>
        <p:nvSpPr>
          <p:cNvPr id="7" name="Shape 4"/>
          <p:cNvSpPr/>
          <p:nvPr/>
        </p:nvSpPr>
        <p:spPr>
          <a:xfrm>
            <a:off x="1020604" y="3606998"/>
            <a:ext cx="152995" cy="1094661"/>
          </a:xfrm>
          <a:prstGeom prst="roundRect">
            <a:avLst>
              <a:gd name="adj" fmla="val 56042"/>
            </a:avLst>
          </a:prstGeom>
          <a:solidFill>
            <a:srgbClr val="3D3D42"/>
          </a:solidFill>
          <a:ln w="7620">
            <a:solidFill>
              <a:srgbClr val="56565B"/>
            </a:solidFill>
            <a:prstDash val="solid"/>
          </a:ln>
        </p:spPr>
        <p:txBody>
          <a:bodyPr/>
          <a:lstStyle/>
          <a:p>
            <a:endParaRPr/>
          </a:p>
        </p:txBody>
      </p:sp>
      <p:sp>
        <p:nvSpPr>
          <p:cNvPr id="8" name="Text 5"/>
          <p:cNvSpPr/>
          <p:nvPr/>
        </p:nvSpPr>
        <p:spPr>
          <a:xfrm>
            <a:off x="1479709" y="3606998"/>
            <a:ext cx="2551748" cy="318849"/>
          </a:xfrm>
          <a:prstGeom prst="rect">
            <a:avLst/>
          </a:prstGeom>
          <a:noFill/>
        </p:spPr>
        <p:txBody>
          <a:bodyPr wrap="none" lIns="0" tIns="0" rIns="0" bIns="0" rtlCol="0" anchor="t"/>
          <a:lstStyle/>
          <a:p>
            <a:pPr marL="0" indent="0" algn="l">
              <a:lnSpc>
                <a:spcPts val="2500"/>
              </a:lnSpc>
              <a:buNone/>
            </a:pPr>
            <a:r>
              <a:rPr lang="en-US" sz="2000">
                <a:solidFill>
                  <a:srgbClr val="CFD0D8"/>
                </a:solidFill>
                <a:latin typeface="Instrument Sans Semi Bold" pitchFamily="34" charset="0"/>
                <a:ea typeface="Instrument Sans Semi Bold" pitchFamily="34" charset="-122"/>
                <a:cs typeface="Instrument Sans Semi Bold" pitchFamily="34" charset="-120"/>
              </a:rPr>
              <a:t>Time Management</a:t>
            </a:r>
            <a:endParaRPr lang="en-US" sz="2000"/>
          </a:p>
        </p:txBody>
      </p:sp>
      <p:sp>
        <p:nvSpPr>
          <p:cNvPr id="9" name="Text 6"/>
          <p:cNvSpPr/>
          <p:nvPr/>
        </p:nvSpPr>
        <p:spPr>
          <a:xfrm>
            <a:off x="1479709" y="4048244"/>
            <a:ext cx="6949797" cy="653415"/>
          </a:xfrm>
          <a:prstGeom prst="rect">
            <a:avLst/>
          </a:prstGeom>
          <a:noFill/>
        </p:spPr>
        <p:txBody>
          <a:bodyPr wrap="square" lIns="0" tIns="0" rIns="0" bIns="0" rtlCol="0" anchor="t"/>
          <a:lstStyle/>
          <a:p>
            <a:pPr marL="0" indent="0" algn="l">
              <a:lnSpc>
                <a:spcPts val="2550"/>
              </a:lnSpc>
              <a:buNone/>
            </a:pPr>
            <a:r>
              <a:rPr lang="en-US" sz="1600">
                <a:solidFill>
                  <a:srgbClr val="CFD0D8"/>
                </a:solidFill>
                <a:latin typeface="Instrument Sans Medium" pitchFamily="34" charset="0"/>
                <a:ea typeface="Instrument Sans Medium" pitchFamily="34" charset="-122"/>
                <a:cs typeface="Instrument Sans Medium" pitchFamily="34" charset="-120"/>
              </a:rPr>
              <a:t>VAs can manage schedules and set reminders, ensuring that tasks are completed on time and deadlines are met.</a:t>
            </a:r>
            <a:endParaRPr lang="en-US" sz="1600"/>
          </a:p>
        </p:txBody>
      </p:sp>
      <p:sp>
        <p:nvSpPr>
          <p:cNvPr id="10" name="Shape 7"/>
          <p:cNvSpPr/>
          <p:nvPr/>
        </p:nvSpPr>
        <p:spPr>
          <a:xfrm>
            <a:off x="1326833" y="4905732"/>
            <a:ext cx="152995" cy="1094661"/>
          </a:xfrm>
          <a:prstGeom prst="roundRect">
            <a:avLst>
              <a:gd name="adj" fmla="val 56042"/>
            </a:avLst>
          </a:prstGeom>
          <a:solidFill>
            <a:srgbClr val="3D3D42"/>
          </a:solidFill>
          <a:ln w="7620">
            <a:solidFill>
              <a:srgbClr val="56565B"/>
            </a:solidFill>
            <a:prstDash val="solid"/>
          </a:ln>
        </p:spPr>
        <p:txBody>
          <a:bodyPr/>
          <a:lstStyle/>
          <a:p>
            <a:endParaRPr/>
          </a:p>
        </p:txBody>
      </p:sp>
      <p:sp>
        <p:nvSpPr>
          <p:cNvPr id="11" name="Text 8"/>
          <p:cNvSpPr/>
          <p:nvPr/>
        </p:nvSpPr>
        <p:spPr>
          <a:xfrm>
            <a:off x="1785938" y="4905732"/>
            <a:ext cx="2551748" cy="318849"/>
          </a:xfrm>
          <a:prstGeom prst="rect">
            <a:avLst/>
          </a:prstGeom>
          <a:noFill/>
        </p:spPr>
        <p:txBody>
          <a:bodyPr wrap="none" lIns="0" tIns="0" rIns="0" bIns="0" rtlCol="0" anchor="t"/>
          <a:lstStyle/>
          <a:p>
            <a:pPr marL="0" indent="0" algn="l">
              <a:lnSpc>
                <a:spcPts val="2500"/>
              </a:lnSpc>
              <a:buNone/>
            </a:pPr>
            <a:r>
              <a:rPr lang="en-US" sz="2000">
                <a:solidFill>
                  <a:srgbClr val="CFD0D8"/>
                </a:solidFill>
                <a:latin typeface="Instrument Sans Semi Bold" pitchFamily="34" charset="0"/>
                <a:ea typeface="Instrument Sans Semi Bold" pitchFamily="34" charset="-122"/>
                <a:cs typeface="Instrument Sans Semi Bold" pitchFamily="34" charset="-120"/>
              </a:rPr>
              <a:t>Information Access</a:t>
            </a:r>
            <a:endParaRPr lang="en-US" sz="2000"/>
          </a:p>
        </p:txBody>
      </p:sp>
      <p:sp>
        <p:nvSpPr>
          <p:cNvPr id="12" name="Text 9"/>
          <p:cNvSpPr/>
          <p:nvPr/>
        </p:nvSpPr>
        <p:spPr>
          <a:xfrm>
            <a:off x="1785938" y="5346978"/>
            <a:ext cx="6643568" cy="653415"/>
          </a:xfrm>
          <a:prstGeom prst="rect">
            <a:avLst/>
          </a:prstGeom>
          <a:noFill/>
        </p:spPr>
        <p:txBody>
          <a:bodyPr wrap="square" lIns="0" tIns="0" rIns="0" bIns="0" rtlCol="0" anchor="t"/>
          <a:lstStyle/>
          <a:p>
            <a:pPr marL="0" indent="0" algn="l">
              <a:lnSpc>
                <a:spcPts val="2550"/>
              </a:lnSpc>
              <a:buNone/>
            </a:pPr>
            <a:r>
              <a:rPr lang="en-US" sz="1600">
                <a:solidFill>
                  <a:srgbClr val="CFD0D8"/>
                </a:solidFill>
                <a:latin typeface="Instrument Sans Medium" pitchFamily="34" charset="0"/>
                <a:ea typeface="Instrument Sans Medium" pitchFamily="34" charset="-122"/>
                <a:cs typeface="Instrument Sans Medium" pitchFamily="34" charset="-120"/>
              </a:rPr>
              <a:t>VAs provide quick access to information, reducing time spent on research and information gathering.</a:t>
            </a:r>
            <a:endParaRPr lang="en-US" sz="1600"/>
          </a:p>
        </p:txBody>
      </p:sp>
      <p:sp>
        <p:nvSpPr>
          <p:cNvPr id="13" name="Shape 10"/>
          <p:cNvSpPr/>
          <p:nvPr/>
        </p:nvSpPr>
        <p:spPr>
          <a:xfrm>
            <a:off x="1633061" y="6204466"/>
            <a:ext cx="152995" cy="1094661"/>
          </a:xfrm>
          <a:prstGeom prst="roundRect">
            <a:avLst>
              <a:gd name="adj" fmla="val 56042"/>
            </a:avLst>
          </a:prstGeom>
          <a:solidFill>
            <a:srgbClr val="3D3D42"/>
          </a:solidFill>
          <a:ln w="7620">
            <a:solidFill>
              <a:srgbClr val="56565B"/>
            </a:solidFill>
            <a:prstDash val="solid"/>
          </a:ln>
        </p:spPr>
        <p:txBody>
          <a:bodyPr/>
          <a:lstStyle/>
          <a:p>
            <a:endParaRPr/>
          </a:p>
        </p:txBody>
      </p:sp>
      <p:sp>
        <p:nvSpPr>
          <p:cNvPr id="14" name="Text 11"/>
          <p:cNvSpPr/>
          <p:nvPr/>
        </p:nvSpPr>
        <p:spPr>
          <a:xfrm>
            <a:off x="2092166" y="6204466"/>
            <a:ext cx="2899767" cy="318849"/>
          </a:xfrm>
          <a:prstGeom prst="rect">
            <a:avLst/>
          </a:prstGeom>
          <a:noFill/>
        </p:spPr>
        <p:txBody>
          <a:bodyPr wrap="none" lIns="0" tIns="0" rIns="0" bIns="0" rtlCol="0" anchor="t"/>
          <a:lstStyle/>
          <a:p>
            <a:pPr marL="0" indent="0" algn="l">
              <a:lnSpc>
                <a:spcPts val="2500"/>
              </a:lnSpc>
              <a:buNone/>
            </a:pPr>
            <a:r>
              <a:rPr lang="en-US" sz="2000">
                <a:solidFill>
                  <a:srgbClr val="CFD0D8"/>
                </a:solidFill>
                <a:latin typeface="Instrument Sans Semi Bold" pitchFamily="34" charset="0"/>
                <a:ea typeface="Instrument Sans Semi Bold" pitchFamily="34" charset="-122"/>
                <a:cs typeface="Instrument Sans Semi Bold" pitchFamily="34" charset="-120"/>
              </a:rPr>
              <a:t>Enhanced Collaboration</a:t>
            </a:r>
            <a:endParaRPr lang="en-US" sz="2000"/>
          </a:p>
        </p:txBody>
      </p:sp>
      <p:sp>
        <p:nvSpPr>
          <p:cNvPr id="15" name="Text 12"/>
          <p:cNvSpPr/>
          <p:nvPr/>
        </p:nvSpPr>
        <p:spPr>
          <a:xfrm>
            <a:off x="2092166" y="6645712"/>
            <a:ext cx="6337340" cy="653415"/>
          </a:xfrm>
          <a:prstGeom prst="rect">
            <a:avLst/>
          </a:prstGeom>
          <a:noFill/>
        </p:spPr>
        <p:txBody>
          <a:bodyPr wrap="square" lIns="0" tIns="0" rIns="0" bIns="0" rtlCol="0" anchor="t"/>
          <a:lstStyle/>
          <a:p>
            <a:pPr marL="0" indent="0" algn="l">
              <a:lnSpc>
                <a:spcPts val="2550"/>
              </a:lnSpc>
              <a:buNone/>
            </a:pPr>
            <a:r>
              <a:rPr lang="en-US" sz="1600">
                <a:solidFill>
                  <a:srgbClr val="CFD0D8"/>
                </a:solidFill>
                <a:latin typeface="Instrument Sans Medium" pitchFamily="34" charset="0"/>
                <a:ea typeface="Instrument Sans Medium" pitchFamily="34" charset="-122"/>
                <a:cs typeface="Instrument Sans Medium" pitchFamily="34" charset="-120"/>
              </a:rPr>
              <a:t>VAs can facilitate seamless communication and collaboration, improving team productivity and workflow efficiency.</a:t>
            </a:r>
            <a:endParaRPr lang="en-US" sz="160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6479" y="496610"/>
            <a:ext cx="7883842" cy="1125141"/>
          </a:xfrm>
          <a:prstGeom prst="rect">
            <a:avLst/>
          </a:prstGeom>
          <a:noFill/>
        </p:spPr>
        <p:txBody>
          <a:bodyPr wrap="square" lIns="0" tIns="0" rIns="0" bIns="0" rtlCol="0" anchor="t"/>
          <a:lstStyle/>
          <a:p>
            <a:pPr marL="0" indent="0">
              <a:lnSpc>
                <a:spcPts val="4400"/>
              </a:lnSpc>
              <a:buNone/>
            </a:pPr>
            <a:r>
              <a:rPr lang="en-US" sz="3500">
                <a:solidFill>
                  <a:srgbClr val="CBCCCE"/>
                </a:solidFill>
                <a:latin typeface="Instrument Sans Semi Bold" pitchFamily="34" charset="0"/>
                <a:ea typeface="Instrument Sans Semi Bold" pitchFamily="34" charset="-122"/>
                <a:cs typeface="Instrument Sans Semi Bold" pitchFamily="34" charset="-120"/>
              </a:rPr>
              <a:t>The Future of Virtual Assistants: Trends and Predictions</a:t>
            </a:r>
            <a:endParaRPr lang="en-US" sz="3500"/>
          </a:p>
        </p:txBody>
      </p:sp>
      <p:sp>
        <p:nvSpPr>
          <p:cNvPr id="4" name="Shape 1"/>
          <p:cNvSpPr/>
          <p:nvPr/>
        </p:nvSpPr>
        <p:spPr>
          <a:xfrm>
            <a:off x="6375083" y="1891784"/>
            <a:ext cx="22860" cy="5841206"/>
          </a:xfrm>
          <a:prstGeom prst="roundRect">
            <a:avLst>
              <a:gd name="adj" fmla="val 330786"/>
            </a:avLst>
          </a:prstGeom>
          <a:solidFill>
            <a:srgbClr val="56565B"/>
          </a:solidFill>
        </p:spPr>
        <p:txBody>
          <a:bodyPr/>
          <a:lstStyle/>
          <a:p>
            <a:endParaRPr/>
          </a:p>
        </p:txBody>
      </p:sp>
      <p:sp>
        <p:nvSpPr>
          <p:cNvPr id="5" name="Shape 2"/>
          <p:cNvSpPr/>
          <p:nvPr/>
        </p:nvSpPr>
        <p:spPr>
          <a:xfrm>
            <a:off x="6566178" y="2285405"/>
            <a:ext cx="630079" cy="22860"/>
          </a:xfrm>
          <a:prstGeom prst="roundRect">
            <a:avLst>
              <a:gd name="adj" fmla="val 330786"/>
            </a:avLst>
          </a:prstGeom>
          <a:solidFill>
            <a:srgbClr val="56565B"/>
          </a:solidFill>
        </p:spPr>
        <p:txBody>
          <a:bodyPr/>
          <a:lstStyle/>
          <a:p>
            <a:endParaRPr/>
          </a:p>
        </p:txBody>
      </p:sp>
      <p:sp>
        <p:nvSpPr>
          <p:cNvPr id="6" name="Shape 3"/>
          <p:cNvSpPr/>
          <p:nvPr/>
        </p:nvSpPr>
        <p:spPr>
          <a:xfrm>
            <a:off x="6183987" y="2094309"/>
            <a:ext cx="405051" cy="405051"/>
          </a:xfrm>
          <a:prstGeom prst="roundRect">
            <a:avLst>
              <a:gd name="adj" fmla="val 18669"/>
            </a:avLst>
          </a:prstGeom>
          <a:solidFill>
            <a:srgbClr val="3D3D42"/>
          </a:solidFill>
          <a:ln w="7620">
            <a:solidFill>
              <a:srgbClr val="56565B"/>
            </a:solidFill>
            <a:prstDash val="solid"/>
          </a:ln>
        </p:spPr>
        <p:txBody>
          <a:bodyPr/>
          <a:lstStyle/>
          <a:p>
            <a:endParaRPr/>
          </a:p>
        </p:txBody>
      </p:sp>
      <p:sp>
        <p:nvSpPr>
          <p:cNvPr id="7" name="Text 4"/>
          <p:cNvSpPr/>
          <p:nvPr/>
        </p:nvSpPr>
        <p:spPr>
          <a:xfrm>
            <a:off x="6334244" y="2161818"/>
            <a:ext cx="104537" cy="270034"/>
          </a:xfrm>
          <a:prstGeom prst="rect">
            <a:avLst/>
          </a:prstGeom>
          <a:noFill/>
        </p:spPr>
        <p:txBody>
          <a:bodyPr wrap="none" lIns="0" tIns="0" rIns="0" bIns="0" rtlCol="0" anchor="t"/>
          <a:lstStyle/>
          <a:p>
            <a:pPr marL="0" indent="0" algn="ctr">
              <a:lnSpc>
                <a:spcPts val="2100"/>
              </a:lnSpc>
              <a:buNone/>
            </a:pPr>
            <a:r>
              <a:rPr lang="en-US" sz="2100">
                <a:solidFill>
                  <a:srgbClr val="CFD0D8"/>
                </a:solidFill>
                <a:latin typeface="Instrument Sans Semi Bold" pitchFamily="34" charset="0"/>
                <a:ea typeface="Instrument Sans Semi Bold" pitchFamily="34" charset="-122"/>
                <a:cs typeface="Instrument Sans Semi Bold" pitchFamily="34" charset="-120"/>
              </a:rPr>
              <a:t>1</a:t>
            </a:r>
            <a:endParaRPr lang="en-US" sz="2100"/>
          </a:p>
        </p:txBody>
      </p:sp>
      <p:sp>
        <p:nvSpPr>
          <p:cNvPr id="8" name="Text 5"/>
          <p:cNvSpPr/>
          <p:nvPr/>
        </p:nvSpPr>
        <p:spPr>
          <a:xfrm>
            <a:off x="7376636" y="2071807"/>
            <a:ext cx="2250519" cy="281226"/>
          </a:xfrm>
          <a:prstGeom prst="rect">
            <a:avLst/>
          </a:prstGeom>
          <a:noFill/>
        </p:spPr>
        <p:txBody>
          <a:bodyPr wrap="none" lIns="0" tIns="0" rIns="0" bIns="0" rtlCol="0" anchor="t"/>
          <a:lstStyle/>
          <a:p>
            <a:pPr marL="0" indent="0" algn="l">
              <a:lnSpc>
                <a:spcPts val="2200"/>
              </a:lnSpc>
              <a:buNone/>
            </a:pPr>
            <a:r>
              <a:rPr lang="en-US" sz="1750">
                <a:solidFill>
                  <a:srgbClr val="CFD0D8"/>
                </a:solidFill>
                <a:latin typeface="Instrument Sans Semi Bold" pitchFamily="34" charset="0"/>
                <a:ea typeface="Instrument Sans Semi Bold" pitchFamily="34" charset="-122"/>
                <a:cs typeface="Instrument Sans Semi Bold" pitchFamily="34" charset="-120"/>
              </a:rPr>
              <a:t>Advanced NLP</a:t>
            </a:r>
            <a:endParaRPr lang="en-US" sz="1750"/>
          </a:p>
        </p:txBody>
      </p:sp>
      <p:sp>
        <p:nvSpPr>
          <p:cNvPr id="9" name="Text 6"/>
          <p:cNvSpPr/>
          <p:nvPr/>
        </p:nvSpPr>
        <p:spPr>
          <a:xfrm>
            <a:off x="7376636" y="2461022"/>
            <a:ext cx="6623685" cy="576024"/>
          </a:xfrm>
          <a:prstGeom prst="rect">
            <a:avLst/>
          </a:prstGeom>
          <a:noFill/>
        </p:spPr>
        <p:txBody>
          <a:bodyPr wrap="square" lIns="0" tIns="0" rIns="0" bIns="0" rtlCol="0" anchor="t"/>
          <a:lstStyle/>
          <a:p>
            <a:pPr marL="0" indent="0" algn="l">
              <a:lnSpc>
                <a:spcPts val="2250"/>
              </a:lnSpc>
              <a:buNone/>
            </a:pPr>
            <a:r>
              <a:rPr lang="en-US" sz="1400">
                <a:solidFill>
                  <a:srgbClr val="CFD0D8"/>
                </a:solidFill>
                <a:latin typeface="Instrument Sans Medium" pitchFamily="34" charset="0"/>
                <a:ea typeface="Instrument Sans Medium" pitchFamily="34" charset="-122"/>
                <a:cs typeface="Instrument Sans Medium" pitchFamily="34" charset="-120"/>
              </a:rPr>
              <a:t>VAs will become more sophisticated in understanding natural language, leading to more accurate and natural interactions.</a:t>
            </a:r>
            <a:endParaRPr lang="en-US" sz="1400"/>
          </a:p>
        </p:txBody>
      </p:sp>
      <p:sp>
        <p:nvSpPr>
          <p:cNvPr id="10" name="Shape 7"/>
          <p:cNvSpPr/>
          <p:nvPr/>
        </p:nvSpPr>
        <p:spPr>
          <a:xfrm>
            <a:off x="6566178" y="3790712"/>
            <a:ext cx="630079" cy="22860"/>
          </a:xfrm>
          <a:prstGeom prst="roundRect">
            <a:avLst>
              <a:gd name="adj" fmla="val 330786"/>
            </a:avLst>
          </a:prstGeom>
          <a:solidFill>
            <a:srgbClr val="56565B"/>
          </a:solidFill>
        </p:spPr>
        <p:txBody>
          <a:bodyPr/>
          <a:lstStyle/>
          <a:p>
            <a:endParaRPr/>
          </a:p>
        </p:txBody>
      </p:sp>
      <p:sp>
        <p:nvSpPr>
          <p:cNvPr id="11" name="Shape 8"/>
          <p:cNvSpPr/>
          <p:nvPr/>
        </p:nvSpPr>
        <p:spPr>
          <a:xfrm>
            <a:off x="6183987" y="3599617"/>
            <a:ext cx="405051" cy="405051"/>
          </a:xfrm>
          <a:prstGeom prst="roundRect">
            <a:avLst>
              <a:gd name="adj" fmla="val 18669"/>
            </a:avLst>
          </a:prstGeom>
          <a:solidFill>
            <a:srgbClr val="3D3D42"/>
          </a:solidFill>
          <a:ln w="7620">
            <a:solidFill>
              <a:srgbClr val="56565B"/>
            </a:solidFill>
            <a:prstDash val="solid"/>
          </a:ln>
        </p:spPr>
        <p:txBody>
          <a:bodyPr/>
          <a:lstStyle/>
          <a:p>
            <a:endParaRPr/>
          </a:p>
        </p:txBody>
      </p:sp>
      <p:sp>
        <p:nvSpPr>
          <p:cNvPr id="12" name="Text 9"/>
          <p:cNvSpPr/>
          <p:nvPr/>
        </p:nvSpPr>
        <p:spPr>
          <a:xfrm>
            <a:off x="6311265" y="3667125"/>
            <a:ext cx="150495" cy="270034"/>
          </a:xfrm>
          <a:prstGeom prst="rect">
            <a:avLst/>
          </a:prstGeom>
          <a:noFill/>
        </p:spPr>
        <p:txBody>
          <a:bodyPr wrap="none" lIns="0" tIns="0" rIns="0" bIns="0" rtlCol="0" anchor="t"/>
          <a:lstStyle/>
          <a:p>
            <a:pPr marL="0" indent="0" algn="ctr">
              <a:lnSpc>
                <a:spcPts val="2100"/>
              </a:lnSpc>
              <a:buNone/>
            </a:pPr>
            <a:r>
              <a:rPr lang="en-US" sz="2100">
                <a:solidFill>
                  <a:srgbClr val="CFD0D8"/>
                </a:solidFill>
                <a:latin typeface="Instrument Sans Semi Bold" pitchFamily="34" charset="0"/>
                <a:ea typeface="Instrument Sans Semi Bold" pitchFamily="34" charset="-122"/>
                <a:cs typeface="Instrument Sans Semi Bold" pitchFamily="34" charset="-120"/>
              </a:rPr>
              <a:t>2</a:t>
            </a:r>
            <a:endParaRPr lang="en-US" sz="2100"/>
          </a:p>
        </p:txBody>
      </p:sp>
      <p:sp>
        <p:nvSpPr>
          <p:cNvPr id="13" name="Text 10"/>
          <p:cNvSpPr/>
          <p:nvPr/>
        </p:nvSpPr>
        <p:spPr>
          <a:xfrm>
            <a:off x="7376636" y="3577114"/>
            <a:ext cx="2715220" cy="281226"/>
          </a:xfrm>
          <a:prstGeom prst="rect">
            <a:avLst/>
          </a:prstGeom>
          <a:noFill/>
        </p:spPr>
        <p:txBody>
          <a:bodyPr wrap="none" lIns="0" tIns="0" rIns="0" bIns="0" rtlCol="0" anchor="t"/>
          <a:lstStyle/>
          <a:p>
            <a:pPr marL="0" indent="0" algn="l">
              <a:lnSpc>
                <a:spcPts val="2200"/>
              </a:lnSpc>
              <a:buNone/>
            </a:pPr>
            <a:r>
              <a:rPr lang="en-US" sz="1750">
                <a:solidFill>
                  <a:srgbClr val="CFD0D8"/>
                </a:solidFill>
                <a:latin typeface="Instrument Sans Semi Bold" pitchFamily="34" charset="0"/>
                <a:ea typeface="Instrument Sans Semi Bold" pitchFamily="34" charset="-122"/>
                <a:cs typeface="Instrument Sans Semi Bold" pitchFamily="34" charset="-120"/>
              </a:rPr>
              <a:t>Increased Personalization</a:t>
            </a:r>
            <a:endParaRPr lang="en-US" sz="1750"/>
          </a:p>
        </p:txBody>
      </p:sp>
      <p:sp>
        <p:nvSpPr>
          <p:cNvPr id="14" name="Text 11"/>
          <p:cNvSpPr/>
          <p:nvPr/>
        </p:nvSpPr>
        <p:spPr>
          <a:xfrm>
            <a:off x="7376636" y="3966329"/>
            <a:ext cx="6623685" cy="576024"/>
          </a:xfrm>
          <a:prstGeom prst="rect">
            <a:avLst/>
          </a:prstGeom>
          <a:noFill/>
        </p:spPr>
        <p:txBody>
          <a:bodyPr wrap="square" lIns="0" tIns="0" rIns="0" bIns="0" rtlCol="0" anchor="t"/>
          <a:lstStyle/>
          <a:p>
            <a:pPr marL="0" indent="0" algn="l">
              <a:lnSpc>
                <a:spcPts val="2250"/>
              </a:lnSpc>
              <a:buNone/>
            </a:pPr>
            <a:r>
              <a:rPr lang="en-US" sz="1400">
                <a:solidFill>
                  <a:srgbClr val="CFD0D8"/>
                </a:solidFill>
                <a:latin typeface="Instrument Sans Medium" pitchFamily="34" charset="0"/>
                <a:ea typeface="Instrument Sans Medium" pitchFamily="34" charset="-122"/>
                <a:cs typeface="Instrument Sans Medium" pitchFamily="34" charset="-120"/>
              </a:rPr>
              <a:t>VAs will personalize user experiences based on individual preferences, habits, and needs.</a:t>
            </a:r>
            <a:endParaRPr lang="en-US" sz="1400"/>
          </a:p>
        </p:txBody>
      </p:sp>
      <p:sp>
        <p:nvSpPr>
          <p:cNvPr id="15" name="Shape 12"/>
          <p:cNvSpPr/>
          <p:nvPr/>
        </p:nvSpPr>
        <p:spPr>
          <a:xfrm>
            <a:off x="6566178" y="5296019"/>
            <a:ext cx="630079" cy="22860"/>
          </a:xfrm>
          <a:prstGeom prst="roundRect">
            <a:avLst>
              <a:gd name="adj" fmla="val 330786"/>
            </a:avLst>
          </a:prstGeom>
          <a:solidFill>
            <a:srgbClr val="56565B"/>
          </a:solidFill>
        </p:spPr>
        <p:txBody>
          <a:bodyPr/>
          <a:lstStyle/>
          <a:p>
            <a:endParaRPr/>
          </a:p>
        </p:txBody>
      </p:sp>
      <p:sp>
        <p:nvSpPr>
          <p:cNvPr id="16" name="Shape 13"/>
          <p:cNvSpPr/>
          <p:nvPr/>
        </p:nvSpPr>
        <p:spPr>
          <a:xfrm>
            <a:off x="6183987" y="5104924"/>
            <a:ext cx="405051" cy="405051"/>
          </a:xfrm>
          <a:prstGeom prst="roundRect">
            <a:avLst>
              <a:gd name="adj" fmla="val 18669"/>
            </a:avLst>
          </a:prstGeom>
          <a:solidFill>
            <a:srgbClr val="3D3D42"/>
          </a:solidFill>
          <a:ln w="7620">
            <a:solidFill>
              <a:srgbClr val="56565B"/>
            </a:solidFill>
            <a:prstDash val="solid"/>
          </a:ln>
        </p:spPr>
        <p:txBody>
          <a:bodyPr/>
          <a:lstStyle/>
          <a:p>
            <a:endParaRPr/>
          </a:p>
        </p:txBody>
      </p:sp>
      <p:sp>
        <p:nvSpPr>
          <p:cNvPr id="17" name="Text 14"/>
          <p:cNvSpPr/>
          <p:nvPr/>
        </p:nvSpPr>
        <p:spPr>
          <a:xfrm>
            <a:off x="6308288" y="5172432"/>
            <a:ext cx="156448" cy="270034"/>
          </a:xfrm>
          <a:prstGeom prst="rect">
            <a:avLst/>
          </a:prstGeom>
          <a:noFill/>
        </p:spPr>
        <p:txBody>
          <a:bodyPr wrap="none" lIns="0" tIns="0" rIns="0" bIns="0" rtlCol="0" anchor="t"/>
          <a:lstStyle/>
          <a:p>
            <a:pPr marL="0" indent="0" algn="ctr">
              <a:lnSpc>
                <a:spcPts val="2100"/>
              </a:lnSpc>
              <a:buNone/>
            </a:pPr>
            <a:r>
              <a:rPr lang="en-US" sz="2100">
                <a:solidFill>
                  <a:srgbClr val="CFD0D8"/>
                </a:solidFill>
                <a:latin typeface="Instrument Sans Semi Bold" pitchFamily="34" charset="0"/>
                <a:ea typeface="Instrument Sans Semi Bold" pitchFamily="34" charset="-122"/>
                <a:cs typeface="Instrument Sans Semi Bold" pitchFamily="34" charset="-120"/>
              </a:rPr>
              <a:t>3</a:t>
            </a:r>
            <a:endParaRPr lang="en-US" sz="2100"/>
          </a:p>
        </p:txBody>
      </p:sp>
      <p:sp>
        <p:nvSpPr>
          <p:cNvPr id="18" name="Text 15"/>
          <p:cNvSpPr/>
          <p:nvPr/>
        </p:nvSpPr>
        <p:spPr>
          <a:xfrm>
            <a:off x="7376636" y="5082421"/>
            <a:ext cx="2600444" cy="281226"/>
          </a:xfrm>
          <a:prstGeom prst="rect">
            <a:avLst/>
          </a:prstGeom>
          <a:noFill/>
        </p:spPr>
        <p:txBody>
          <a:bodyPr wrap="none" lIns="0" tIns="0" rIns="0" bIns="0" rtlCol="0" anchor="t"/>
          <a:lstStyle/>
          <a:p>
            <a:pPr marL="0" indent="0" algn="l">
              <a:lnSpc>
                <a:spcPts val="2200"/>
              </a:lnSpc>
              <a:buNone/>
            </a:pPr>
            <a:r>
              <a:rPr lang="en-US" sz="1750">
                <a:solidFill>
                  <a:srgbClr val="CFD0D8"/>
                </a:solidFill>
                <a:latin typeface="Instrument Sans Semi Bold" pitchFamily="34" charset="0"/>
                <a:ea typeface="Instrument Sans Semi Bold" pitchFamily="34" charset="-122"/>
                <a:cs typeface="Instrument Sans Semi Bold" pitchFamily="34" charset="-120"/>
              </a:rPr>
              <a:t>Enhanced Multimodality</a:t>
            </a:r>
            <a:endParaRPr lang="en-US" sz="1750"/>
          </a:p>
        </p:txBody>
      </p:sp>
      <p:sp>
        <p:nvSpPr>
          <p:cNvPr id="19" name="Text 16"/>
          <p:cNvSpPr/>
          <p:nvPr/>
        </p:nvSpPr>
        <p:spPr>
          <a:xfrm>
            <a:off x="7376636" y="5471636"/>
            <a:ext cx="6623685" cy="576024"/>
          </a:xfrm>
          <a:prstGeom prst="rect">
            <a:avLst/>
          </a:prstGeom>
          <a:noFill/>
        </p:spPr>
        <p:txBody>
          <a:bodyPr wrap="square" lIns="0" tIns="0" rIns="0" bIns="0" rtlCol="0" anchor="t"/>
          <a:lstStyle/>
          <a:p>
            <a:pPr marL="0" indent="0" algn="l">
              <a:lnSpc>
                <a:spcPts val="2250"/>
              </a:lnSpc>
              <a:buNone/>
            </a:pPr>
            <a:r>
              <a:rPr lang="en-US" sz="1400">
                <a:solidFill>
                  <a:srgbClr val="CFD0D8"/>
                </a:solidFill>
                <a:latin typeface="Instrument Sans Medium" pitchFamily="34" charset="0"/>
                <a:ea typeface="Instrument Sans Medium" pitchFamily="34" charset="-122"/>
                <a:cs typeface="Instrument Sans Medium" pitchFamily="34" charset="-120"/>
              </a:rPr>
              <a:t>VAs will integrate seamlessly with various devices, platforms, and modalities, offering a more fluid and interactive experience.</a:t>
            </a:r>
            <a:endParaRPr lang="en-US" sz="1400"/>
          </a:p>
        </p:txBody>
      </p:sp>
      <p:sp>
        <p:nvSpPr>
          <p:cNvPr id="20" name="Shape 17"/>
          <p:cNvSpPr/>
          <p:nvPr/>
        </p:nvSpPr>
        <p:spPr>
          <a:xfrm>
            <a:off x="6566178" y="6801326"/>
            <a:ext cx="630079" cy="22860"/>
          </a:xfrm>
          <a:prstGeom prst="roundRect">
            <a:avLst>
              <a:gd name="adj" fmla="val 330786"/>
            </a:avLst>
          </a:prstGeom>
          <a:solidFill>
            <a:srgbClr val="56565B"/>
          </a:solidFill>
        </p:spPr>
        <p:txBody>
          <a:bodyPr/>
          <a:lstStyle/>
          <a:p>
            <a:endParaRPr/>
          </a:p>
        </p:txBody>
      </p:sp>
      <p:sp>
        <p:nvSpPr>
          <p:cNvPr id="21" name="Shape 18"/>
          <p:cNvSpPr/>
          <p:nvPr/>
        </p:nvSpPr>
        <p:spPr>
          <a:xfrm>
            <a:off x="6183987" y="6610231"/>
            <a:ext cx="405051" cy="405051"/>
          </a:xfrm>
          <a:prstGeom prst="roundRect">
            <a:avLst>
              <a:gd name="adj" fmla="val 18669"/>
            </a:avLst>
          </a:prstGeom>
          <a:solidFill>
            <a:srgbClr val="3D3D42"/>
          </a:solidFill>
          <a:ln w="7620">
            <a:solidFill>
              <a:srgbClr val="56565B"/>
            </a:solidFill>
            <a:prstDash val="solid"/>
          </a:ln>
        </p:spPr>
        <p:txBody>
          <a:bodyPr/>
          <a:lstStyle/>
          <a:p>
            <a:endParaRPr/>
          </a:p>
        </p:txBody>
      </p:sp>
      <p:sp>
        <p:nvSpPr>
          <p:cNvPr id="22" name="Text 19"/>
          <p:cNvSpPr/>
          <p:nvPr/>
        </p:nvSpPr>
        <p:spPr>
          <a:xfrm>
            <a:off x="6303407" y="6677739"/>
            <a:ext cx="166092" cy="270034"/>
          </a:xfrm>
          <a:prstGeom prst="rect">
            <a:avLst/>
          </a:prstGeom>
          <a:noFill/>
        </p:spPr>
        <p:txBody>
          <a:bodyPr wrap="none" lIns="0" tIns="0" rIns="0" bIns="0" rtlCol="0" anchor="t"/>
          <a:lstStyle/>
          <a:p>
            <a:pPr marL="0" indent="0" algn="ctr">
              <a:lnSpc>
                <a:spcPts val="2100"/>
              </a:lnSpc>
              <a:buNone/>
            </a:pPr>
            <a:r>
              <a:rPr lang="en-US" sz="2100">
                <a:solidFill>
                  <a:srgbClr val="CFD0D8"/>
                </a:solidFill>
                <a:latin typeface="Instrument Sans Semi Bold" pitchFamily="34" charset="0"/>
                <a:ea typeface="Instrument Sans Semi Bold" pitchFamily="34" charset="-122"/>
                <a:cs typeface="Instrument Sans Semi Bold" pitchFamily="34" charset="-120"/>
              </a:rPr>
              <a:t>4</a:t>
            </a:r>
            <a:endParaRPr lang="en-US" sz="2100"/>
          </a:p>
        </p:txBody>
      </p:sp>
      <p:sp>
        <p:nvSpPr>
          <p:cNvPr id="23" name="Text 20"/>
          <p:cNvSpPr/>
          <p:nvPr/>
        </p:nvSpPr>
        <p:spPr>
          <a:xfrm>
            <a:off x="7376636" y="6587728"/>
            <a:ext cx="2379821" cy="281226"/>
          </a:xfrm>
          <a:prstGeom prst="rect">
            <a:avLst/>
          </a:prstGeom>
          <a:noFill/>
        </p:spPr>
        <p:txBody>
          <a:bodyPr wrap="none" lIns="0" tIns="0" rIns="0" bIns="0" rtlCol="0" anchor="t"/>
          <a:lstStyle/>
          <a:p>
            <a:pPr marL="0" indent="0" algn="l">
              <a:lnSpc>
                <a:spcPts val="2200"/>
              </a:lnSpc>
              <a:buNone/>
            </a:pPr>
            <a:r>
              <a:rPr lang="en-US" sz="1750">
                <a:solidFill>
                  <a:srgbClr val="CFD0D8"/>
                </a:solidFill>
                <a:latin typeface="Instrument Sans Semi Bold" pitchFamily="34" charset="0"/>
                <a:ea typeface="Instrument Sans Semi Bold" pitchFamily="34" charset="-122"/>
                <a:cs typeface="Instrument Sans Semi Bold" pitchFamily="34" charset="-120"/>
              </a:rPr>
              <a:t>Expanded Capabilities</a:t>
            </a:r>
            <a:endParaRPr lang="en-US" sz="1750"/>
          </a:p>
        </p:txBody>
      </p:sp>
      <p:sp>
        <p:nvSpPr>
          <p:cNvPr id="24" name="Text 21"/>
          <p:cNvSpPr/>
          <p:nvPr/>
        </p:nvSpPr>
        <p:spPr>
          <a:xfrm>
            <a:off x="7376636" y="6976943"/>
            <a:ext cx="6623685" cy="576024"/>
          </a:xfrm>
          <a:prstGeom prst="rect">
            <a:avLst/>
          </a:prstGeom>
          <a:noFill/>
        </p:spPr>
        <p:txBody>
          <a:bodyPr wrap="square" lIns="0" tIns="0" rIns="0" bIns="0" rtlCol="0" anchor="t"/>
          <a:lstStyle/>
          <a:p>
            <a:pPr marL="0" indent="0" algn="l">
              <a:lnSpc>
                <a:spcPts val="2250"/>
              </a:lnSpc>
              <a:buNone/>
            </a:pPr>
            <a:r>
              <a:rPr lang="en-US" sz="1400">
                <a:solidFill>
                  <a:srgbClr val="CFD0D8"/>
                </a:solidFill>
                <a:latin typeface="Instrument Sans Medium" pitchFamily="34" charset="0"/>
                <a:ea typeface="Instrument Sans Medium" pitchFamily="34" charset="-122"/>
                <a:cs typeface="Instrument Sans Medium" pitchFamily="34" charset="-120"/>
              </a:rPr>
              <a:t>VAs will evolve to handle more complex tasks, becoming more integral to daily life and business operations.</a:t>
            </a:r>
            <a:endParaRPr lang="en-US" sz="140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29590" y="417552"/>
            <a:ext cx="3845362" cy="472797"/>
          </a:xfrm>
          <a:prstGeom prst="rect">
            <a:avLst/>
          </a:prstGeom>
          <a:noFill/>
        </p:spPr>
        <p:txBody>
          <a:bodyPr wrap="none" lIns="0" tIns="0" rIns="0" bIns="0" rtlCol="0" anchor="t"/>
          <a:lstStyle/>
          <a:p>
            <a:pPr marL="0" indent="0">
              <a:lnSpc>
                <a:spcPts val="3700"/>
              </a:lnSpc>
              <a:buNone/>
            </a:pPr>
            <a:r>
              <a:rPr lang="en-US" sz="2950">
                <a:solidFill>
                  <a:srgbClr val="CBCCCE"/>
                </a:solidFill>
                <a:latin typeface="Instrument Sans Semi Bold" pitchFamily="34" charset="0"/>
                <a:ea typeface="Instrument Sans Semi Bold" pitchFamily="34" charset="-122"/>
                <a:cs typeface="Instrument Sans Semi Bold" pitchFamily="34" charset="-120"/>
              </a:rPr>
              <a:t>Future Improvements</a:t>
            </a:r>
            <a:endParaRPr lang="en-US" sz="2950"/>
          </a:p>
        </p:txBody>
      </p:sp>
      <p:sp>
        <p:nvSpPr>
          <p:cNvPr id="4" name="Text 1"/>
          <p:cNvSpPr/>
          <p:nvPr/>
        </p:nvSpPr>
        <p:spPr>
          <a:xfrm>
            <a:off x="529590" y="1192887"/>
            <a:ext cx="8084820" cy="499348"/>
          </a:xfrm>
          <a:prstGeom prst="rect">
            <a:avLst/>
          </a:prstGeom>
          <a:noFill/>
        </p:spPr>
        <p:txBody>
          <a:bodyPr wrap="none" lIns="0" tIns="0" rIns="0" bIns="0" rtlCol="0" anchor="t"/>
          <a:lstStyle/>
          <a:p>
            <a:pPr marL="0" indent="0" algn="ctr">
              <a:lnSpc>
                <a:spcPts val="3900"/>
              </a:lnSpc>
              <a:buNone/>
            </a:pPr>
            <a:r>
              <a:rPr lang="en-US" sz="3900">
                <a:solidFill>
                  <a:srgbClr val="CFD0D8"/>
                </a:solidFill>
                <a:latin typeface="Instrument Sans Semi Bold" pitchFamily="34" charset="0"/>
                <a:ea typeface="Instrument Sans Semi Bold" pitchFamily="34" charset="-122"/>
                <a:cs typeface="Instrument Sans Semi Bold" pitchFamily="34" charset="-120"/>
              </a:rPr>
              <a:t>100%</a:t>
            </a:r>
            <a:endParaRPr lang="en-US" sz="3900"/>
          </a:p>
        </p:txBody>
      </p:sp>
      <p:sp>
        <p:nvSpPr>
          <p:cNvPr id="5" name="Text 2"/>
          <p:cNvSpPr/>
          <p:nvPr/>
        </p:nvSpPr>
        <p:spPr>
          <a:xfrm>
            <a:off x="3626168" y="1881307"/>
            <a:ext cx="1891546" cy="236458"/>
          </a:xfrm>
          <a:prstGeom prst="rect">
            <a:avLst/>
          </a:prstGeom>
          <a:noFill/>
        </p:spPr>
        <p:txBody>
          <a:bodyPr wrap="none" lIns="0" tIns="0" rIns="0" bIns="0" rtlCol="0" anchor="t"/>
          <a:lstStyle/>
          <a:p>
            <a:pPr marL="0" indent="0" algn="ctr">
              <a:lnSpc>
                <a:spcPts val="1850"/>
              </a:lnSpc>
              <a:buNone/>
            </a:pPr>
            <a:r>
              <a:rPr lang="en-US" sz="1450">
                <a:solidFill>
                  <a:srgbClr val="CFD0D8"/>
                </a:solidFill>
                <a:latin typeface="Instrument Sans Semi Bold" pitchFamily="34" charset="0"/>
                <a:ea typeface="Instrument Sans Semi Bold" pitchFamily="34" charset="-122"/>
                <a:cs typeface="Instrument Sans Semi Bold" pitchFamily="34" charset="-120"/>
              </a:rPr>
              <a:t>Accuracy</a:t>
            </a:r>
            <a:endParaRPr lang="en-US" sz="1450"/>
          </a:p>
        </p:txBody>
      </p:sp>
      <p:sp>
        <p:nvSpPr>
          <p:cNvPr id="6" name="Text 3"/>
          <p:cNvSpPr/>
          <p:nvPr/>
        </p:nvSpPr>
        <p:spPr>
          <a:xfrm>
            <a:off x="529590" y="2208490"/>
            <a:ext cx="8084820" cy="242054"/>
          </a:xfrm>
          <a:prstGeom prst="rect">
            <a:avLst/>
          </a:prstGeom>
          <a:noFill/>
        </p:spPr>
        <p:txBody>
          <a:bodyPr wrap="none" lIns="0" tIns="0" rIns="0" bIns="0" rtlCol="0" anchor="t"/>
          <a:lstStyle/>
          <a:p>
            <a:pPr marL="0" indent="0" algn="ctr">
              <a:lnSpc>
                <a:spcPts val="1900"/>
              </a:lnSpc>
              <a:buNone/>
            </a:pPr>
            <a:r>
              <a:rPr lang="en-US" sz="1150">
                <a:solidFill>
                  <a:srgbClr val="CFD0D8"/>
                </a:solidFill>
                <a:latin typeface="Instrument Sans Medium" pitchFamily="34" charset="0"/>
                <a:ea typeface="Instrument Sans Medium" pitchFamily="34" charset="-122"/>
                <a:cs typeface="Instrument Sans Medium" pitchFamily="34" charset="-120"/>
              </a:rPr>
              <a:t>Continuously improve language understanding and response accuracy.</a:t>
            </a:r>
            <a:endParaRPr lang="en-US" sz="1150"/>
          </a:p>
        </p:txBody>
      </p:sp>
      <p:sp>
        <p:nvSpPr>
          <p:cNvPr id="7" name="Text 4"/>
          <p:cNvSpPr/>
          <p:nvPr/>
        </p:nvSpPr>
        <p:spPr>
          <a:xfrm>
            <a:off x="529590" y="2980015"/>
            <a:ext cx="8084820" cy="499348"/>
          </a:xfrm>
          <a:prstGeom prst="rect">
            <a:avLst/>
          </a:prstGeom>
          <a:noFill/>
        </p:spPr>
        <p:txBody>
          <a:bodyPr wrap="none" lIns="0" tIns="0" rIns="0" bIns="0" rtlCol="0" anchor="t"/>
          <a:lstStyle/>
          <a:p>
            <a:pPr marL="0" indent="0" algn="ctr">
              <a:lnSpc>
                <a:spcPts val="3900"/>
              </a:lnSpc>
              <a:buNone/>
            </a:pPr>
            <a:r>
              <a:rPr lang="en-US" sz="3900">
                <a:solidFill>
                  <a:srgbClr val="CFD0D8"/>
                </a:solidFill>
                <a:latin typeface="Instrument Sans Semi Bold" pitchFamily="34" charset="0"/>
                <a:ea typeface="Instrument Sans Semi Bold" pitchFamily="34" charset="-122"/>
                <a:cs typeface="Instrument Sans Semi Bold" pitchFamily="34" charset="-120"/>
              </a:rPr>
              <a:t>50%</a:t>
            </a:r>
            <a:endParaRPr lang="en-US" sz="3900"/>
          </a:p>
        </p:txBody>
      </p:sp>
      <p:sp>
        <p:nvSpPr>
          <p:cNvPr id="8" name="Text 5"/>
          <p:cNvSpPr/>
          <p:nvPr/>
        </p:nvSpPr>
        <p:spPr>
          <a:xfrm>
            <a:off x="3626168" y="3668435"/>
            <a:ext cx="1891546" cy="236458"/>
          </a:xfrm>
          <a:prstGeom prst="rect">
            <a:avLst/>
          </a:prstGeom>
          <a:noFill/>
        </p:spPr>
        <p:txBody>
          <a:bodyPr wrap="none" lIns="0" tIns="0" rIns="0" bIns="0" rtlCol="0" anchor="t"/>
          <a:lstStyle/>
          <a:p>
            <a:pPr marL="0" indent="0" algn="ctr">
              <a:lnSpc>
                <a:spcPts val="1850"/>
              </a:lnSpc>
              <a:buNone/>
            </a:pPr>
            <a:r>
              <a:rPr lang="en-US" sz="1450">
                <a:solidFill>
                  <a:srgbClr val="CFD0D8"/>
                </a:solidFill>
                <a:latin typeface="Instrument Sans Semi Bold" pitchFamily="34" charset="0"/>
                <a:ea typeface="Instrument Sans Semi Bold" pitchFamily="34" charset="-122"/>
                <a:cs typeface="Instrument Sans Semi Bold" pitchFamily="34" charset="-120"/>
              </a:rPr>
              <a:t>Personalization</a:t>
            </a:r>
            <a:endParaRPr lang="en-US" sz="1450"/>
          </a:p>
        </p:txBody>
      </p:sp>
      <p:sp>
        <p:nvSpPr>
          <p:cNvPr id="9" name="Text 6"/>
          <p:cNvSpPr/>
          <p:nvPr/>
        </p:nvSpPr>
        <p:spPr>
          <a:xfrm>
            <a:off x="529590" y="3995618"/>
            <a:ext cx="8084820" cy="242054"/>
          </a:xfrm>
          <a:prstGeom prst="rect">
            <a:avLst/>
          </a:prstGeom>
          <a:noFill/>
        </p:spPr>
        <p:txBody>
          <a:bodyPr wrap="none" lIns="0" tIns="0" rIns="0" bIns="0" rtlCol="0" anchor="t"/>
          <a:lstStyle/>
          <a:p>
            <a:pPr marL="0" indent="0" algn="ctr">
              <a:lnSpc>
                <a:spcPts val="1900"/>
              </a:lnSpc>
              <a:buNone/>
            </a:pPr>
            <a:r>
              <a:rPr lang="en-US" sz="1150">
                <a:solidFill>
                  <a:srgbClr val="CFD0D8"/>
                </a:solidFill>
                <a:latin typeface="Instrument Sans Medium" pitchFamily="34" charset="0"/>
                <a:ea typeface="Instrument Sans Medium" pitchFamily="34" charset="-122"/>
                <a:cs typeface="Instrument Sans Medium" pitchFamily="34" charset="-120"/>
              </a:rPr>
              <a:t>Develop more sophisticated algorithms for personalized experiences.</a:t>
            </a:r>
            <a:endParaRPr lang="en-US" sz="1150"/>
          </a:p>
        </p:txBody>
      </p:sp>
      <p:sp>
        <p:nvSpPr>
          <p:cNvPr id="10" name="Text 7"/>
          <p:cNvSpPr/>
          <p:nvPr/>
        </p:nvSpPr>
        <p:spPr>
          <a:xfrm>
            <a:off x="529590" y="4767143"/>
            <a:ext cx="8084820" cy="499348"/>
          </a:xfrm>
          <a:prstGeom prst="rect">
            <a:avLst/>
          </a:prstGeom>
          <a:noFill/>
        </p:spPr>
        <p:txBody>
          <a:bodyPr wrap="none" lIns="0" tIns="0" rIns="0" bIns="0" rtlCol="0" anchor="t"/>
          <a:lstStyle/>
          <a:p>
            <a:pPr marL="0" indent="0" algn="ctr">
              <a:lnSpc>
                <a:spcPts val="3900"/>
              </a:lnSpc>
              <a:buNone/>
            </a:pPr>
            <a:r>
              <a:rPr lang="en-US" sz="3900">
                <a:solidFill>
                  <a:srgbClr val="CFD0D8"/>
                </a:solidFill>
                <a:latin typeface="Instrument Sans Semi Bold" pitchFamily="34" charset="0"/>
                <a:ea typeface="Instrument Sans Semi Bold" pitchFamily="34" charset="-122"/>
                <a:cs typeface="Instrument Sans Semi Bold" pitchFamily="34" charset="-120"/>
              </a:rPr>
              <a:t>100M</a:t>
            </a:r>
            <a:endParaRPr lang="en-US" sz="3900"/>
          </a:p>
        </p:txBody>
      </p:sp>
      <p:sp>
        <p:nvSpPr>
          <p:cNvPr id="11" name="Text 8"/>
          <p:cNvSpPr/>
          <p:nvPr/>
        </p:nvSpPr>
        <p:spPr>
          <a:xfrm>
            <a:off x="3626168" y="5455563"/>
            <a:ext cx="1891546" cy="236458"/>
          </a:xfrm>
          <a:prstGeom prst="rect">
            <a:avLst/>
          </a:prstGeom>
          <a:noFill/>
        </p:spPr>
        <p:txBody>
          <a:bodyPr wrap="none" lIns="0" tIns="0" rIns="0" bIns="0" rtlCol="0" anchor="t"/>
          <a:lstStyle/>
          <a:p>
            <a:pPr marL="0" indent="0" algn="ctr">
              <a:lnSpc>
                <a:spcPts val="1850"/>
              </a:lnSpc>
              <a:buNone/>
            </a:pPr>
            <a:r>
              <a:rPr lang="en-US" sz="1450">
                <a:solidFill>
                  <a:srgbClr val="CFD0D8"/>
                </a:solidFill>
                <a:latin typeface="Instrument Sans Semi Bold" pitchFamily="34" charset="0"/>
                <a:ea typeface="Instrument Sans Semi Bold" pitchFamily="34" charset="-122"/>
                <a:cs typeface="Instrument Sans Semi Bold" pitchFamily="34" charset="-120"/>
              </a:rPr>
              <a:t>Integration</a:t>
            </a:r>
            <a:endParaRPr lang="en-US" sz="1450"/>
          </a:p>
        </p:txBody>
      </p:sp>
      <p:sp>
        <p:nvSpPr>
          <p:cNvPr id="12" name="Text 9"/>
          <p:cNvSpPr/>
          <p:nvPr/>
        </p:nvSpPr>
        <p:spPr>
          <a:xfrm>
            <a:off x="529590" y="5782747"/>
            <a:ext cx="8084820" cy="242054"/>
          </a:xfrm>
          <a:prstGeom prst="rect">
            <a:avLst/>
          </a:prstGeom>
          <a:noFill/>
        </p:spPr>
        <p:txBody>
          <a:bodyPr wrap="none" lIns="0" tIns="0" rIns="0" bIns="0" rtlCol="0" anchor="t"/>
          <a:lstStyle/>
          <a:p>
            <a:pPr marL="0" indent="0" algn="ctr">
              <a:lnSpc>
                <a:spcPts val="1900"/>
              </a:lnSpc>
              <a:buNone/>
            </a:pPr>
            <a:r>
              <a:rPr lang="en-US" sz="1150">
                <a:solidFill>
                  <a:srgbClr val="CFD0D8"/>
                </a:solidFill>
                <a:latin typeface="Instrument Sans Medium" pitchFamily="34" charset="0"/>
                <a:ea typeface="Instrument Sans Medium" pitchFamily="34" charset="-122"/>
                <a:cs typeface="Instrument Sans Medium" pitchFamily="34" charset="-120"/>
              </a:rPr>
              <a:t>Enhance integration with diverse platforms and devices.</a:t>
            </a:r>
            <a:endParaRPr lang="en-US" sz="1150"/>
          </a:p>
        </p:txBody>
      </p:sp>
      <p:sp>
        <p:nvSpPr>
          <p:cNvPr id="13" name="Text 10"/>
          <p:cNvSpPr/>
          <p:nvPr/>
        </p:nvSpPr>
        <p:spPr>
          <a:xfrm>
            <a:off x="529590" y="6554272"/>
            <a:ext cx="8084820" cy="499348"/>
          </a:xfrm>
          <a:prstGeom prst="rect">
            <a:avLst/>
          </a:prstGeom>
          <a:noFill/>
        </p:spPr>
        <p:txBody>
          <a:bodyPr wrap="none" lIns="0" tIns="0" rIns="0" bIns="0" rtlCol="0" anchor="t"/>
          <a:lstStyle/>
          <a:p>
            <a:pPr marL="0" indent="0" algn="ctr">
              <a:lnSpc>
                <a:spcPts val="3900"/>
              </a:lnSpc>
              <a:buNone/>
            </a:pPr>
            <a:r>
              <a:rPr lang="en-US" sz="3900">
                <a:solidFill>
                  <a:srgbClr val="CFD0D8"/>
                </a:solidFill>
                <a:latin typeface="Instrument Sans Semi Bold" pitchFamily="34" charset="0"/>
                <a:ea typeface="Instrument Sans Semi Bold" pitchFamily="34" charset="-122"/>
                <a:cs typeface="Instrument Sans Semi Bold" pitchFamily="34" charset="-120"/>
              </a:rPr>
              <a:t>100K</a:t>
            </a:r>
            <a:endParaRPr lang="en-US" sz="3900"/>
          </a:p>
        </p:txBody>
      </p:sp>
      <p:sp>
        <p:nvSpPr>
          <p:cNvPr id="14" name="Text 11"/>
          <p:cNvSpPr/>
          <p:nvPr/>
        </p:nvSpPr>
        <p:spPr>
          <a:xfrm>
            <a:off x="3626168" y="7242691"/>
            <a:ext cx="1891546" cy="236458"/>
          </a:xfrm>
          <a:prstGeom prst="rect">
            <a:avLst/>
          </a:prstGeom>
          <a:noFill/>
        </p:spPr>
        <p:txBody>
          <a:bodyPr wrap="none" lIns="0" tIns="0" rIns="0" bIns="0" rtlCol="0" anchor="t"/>
          <a:lstStyle/>
          <a:p>
            <a:pPr marL="0" indent="0" algn="ctr">
              <a:lnSpc>
                <a:spcPts val="1850"/>
              </a:lnSpc>
              <a:buNone/>
            </a:pPr>
            <a:r>
              <a:rPr lang="en-US" sz="1450">
                <a:solidFill>
                  <a:srgbClr val="CFD0D8"/>
                </a:solidFill>
                <a:latin typeface="Instrument Sans Semi Bold" pitchFamily="34" charset="0"/>
                <a:ea typeface="Instrument Sans Semi Bold" pitchFamily="34" charset="-122"/>
                <a:cs typeface="Instrument Sans Semi Bold" pitchFamily="34" charset="-120"/>
              </a:rPr>
              <a:t>Capabilities</a:t>
            </a:r>
            <a:endParaRPr lang="en-US" sz="1450"/>
          </a:p>
        </p:txBody>
      </p:sp>
      <p:sp>
        <p:nvSpPr>
          <p:cNvPr id="15" name="Text 12"/>
          <p:cNvSpPr/>
          <p:nvPr/>
        </p:nvSpPr>
        <p:spPr>
          <a:xfrm>
            <a:off x="529590" y="7569875"/>
            <a:ext cx="8084820" cy="242054"/>
          </a:xfrm>
          <a:prstGeom prst="rect">
            <a:avLst/>
          </a:prstGeom>
          <a:noFill/>
        </p:spPr>
        <p:txBody>
          <a:bodyPr wrap="none" lIns="0" tIns="0" rIns="0" bIns="0" rtlCol="0" anchor="t"/>
          <a:lstStyle/>
          <a:p>
            <a:pPr marL="0" indent="0" algn="ctr">
              <a:lnSpc>
                <a:spcPts val="1900"/>
              </a:lnSpc>
              <a:buNone/>
            </a:pPr>
            <a:r>
              <a:rPr lang="en-US" sz="1150">
                <a:solidFill>
                  <a:srgbClr val="CFD0D8"/>
                </a:solidFill>
                <a:latin typeface="Instrument Sans Medium" pitchFamily="34" charset="0"/>
                <a:ea typeface="Instrument Sans Medium" pitchFamily="34" charset="-122"/>
                <a:cs typeface="Instrument Sans Medium" pitchFamily="34" charset="-120"/>
              </a:rPr>
              <a:t>Expand capabilities to address emerging needs and trends.</a:t>
            </a:r>
            <a:endParaRPr lang="en-US" sz="115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9611" y="654129"/>
            <a:ext cx="6107430" cy="624602"/>
          </a:xfrm>
          <a:prstGeom prst="rect">
            <a:avLst/>
          </a:prstGeom>
          <a:noFill/>
        </p:spPr>
        <p:txBody>
          <a:bodyPr wrap="none" lIns="0" tIns="0" rIns="0" bIns="0" rtlCol="0" anchor="t"/>
          <a:lstStyle/>
          <a:p>
            <a:pPr marL="0" indent="0">
              <a:lnSpc>
                <a:spcPts val="4900"/>
              </a:lnSpc>
              <a:buNone/>
            </a:pPr>
            <a:r>
              <a:rPr lang="en-US" sz="3900">
                <a:solidFill>
                  <a:srgbClr val="CBCCCE"/>
                </a:solidFill>
                <a:latin typeface="Instrument Sans Semi Bold" pitchFamily="34" charset="0"/>
                <a:ea typeface="Instrument Sans Semi Bold" pitchFamily="34" charset="-122"/>
                <a:cs typeface="Instrument Sans Semi Bold" pitchFamily="34" charset="-120"/>
              </a:rPr>
              <a:t>FUTURE IMPROVEMENTS</a:t>
            </a:r>
            <a:endParaRPr lang="en-US" sz="3900"/>
          </a:p>
        </p:txBody>
      </p:sp>
      <p:sp>
        <p:nvSpPr>
          <p:cNvPr id="3" name="Shape 1"/>
          <p:cNvSpPr/>
          <p:nvPr/>
        </p:nvSpPr>
        <p:spPr>
          <a:xfrm>
            <a:off x="7303770" y="1678424"/>
            <a:ext cx="22860" cy="5896928"/>
          </a:xfrm>
          <a:prstGeom prst="roundRect">
            <a:avLst>
              <a:gd name="adj" fmla="val 367268"/>
            </a:avLst>
          </a:prstGeom>
          <a:solidFill>
            <a:srgbClr val="56565B"/>
          </a:solidFill>
        </p:spPr>
        <p:txBody>
          <a:bodyPr/>
          <a:lstStyle/>
          <a:p>
            <a:endParaRPr/>
          </a:p>
        </p:txBody>
      </p:sp>
      <p:sp>
        <p:nvSpPr>
          <p:cNvPr id="4" name="Shape 2"/>
          <p:cNvSpPr/>
          <p:nvPr/>
        </p:nvSpPr>
        <p:spPr>
          <a:xfrm>
            <a:off x="6413599" y="2116574"/>
            <a:ext cx="699611" cy="22860"/>
          </a:xfrm>
          <a:prstGeom prst="roundRect">
            <a:avLst>
              <a:gd name="adj" fmla="val 367268"/>
            </a:avLst>
          </a:prstGeom>
          <a:solidFill>
            <a:srgbClr val="B2B2B2"/>
          </a:solidFill>
        </p:spPr>
        <p:txBody>
          <a:bodyPr/>
          <a:lstStyle/>
          <a:p>
            <a:endParaRPr/>
          </a:p>
        </p:txBody>
      </p:sp>
      <p:sp>
        <p:nvSpPr>
          <p:cNvPr id="5" name="Shape 3"/>
          <p:cNvSpPr/>
          <p:nvPr/>
        </p:nvSpPr>
        <p:spPr>
          <a:xfrm>
            <a:off x="7090350" y="1903214"/>
            <a:ext cx="449699" cy="449699"/>
          </a:xfrm>
          <a:prstGeom prst="roundRect">
            <a:avLst>
              <a:gd name="adj" fmla="val 18670"/>
            </a:avLst>
          </a:prstGeom>
          <a:solidFill>
            <a:srgbClr val="CCCCCC"/>
          </a:solidFill>
          <a:ln w="7620">
            <a:solidFill>
              <a:srgbClr val="B2B2B2"/>
            </a:solidFill>
            <a:prstDash val="solid"/>
          </a:ln>
        </p:spPr>
        <p:txBody>
          <a:bodyPr/>
          <a:lstStyle/>
          <a:p>
            <a:endParaRPr/>
          </a:p>
        </p:txBody>
      </p:sp>
      <p:sp>
        <p:nvSpPr>
          <p:cNvPr id="6" name="Text 4"/>
          <p:cNvSpPr/>
          <p:nvPr/>
        </p:nvSpPr>
        <p:spPr>
          <a:xfrm>
            <a:off x="7257157" y="1978104"/>
            <a:ext cx="116086" cy="299799"/>
          </a:xfrm>
          <a:prstGeom prst="rect">
            <a:avLst/>
          </a:prstGeom>
          <a:noFill/>
        </p:spPr>
        <p:txBody>
          <a:bodyPr wrap="none" lIns="0" tIns="0" rIns="0" bIns="0" rtlCol="0" anchor="t"/>
          <a:lstStyle/>
          <a:p>
            <a:pPr marL="0" indent="0" algn="ctr">
              <a:lnSpc>
                <a:spcPts val="2350"/>
              </a:lnSpc>
              <a:buNone/>
            </a:pPr>
            <a:r>
              <a:rPr lang="en-US" sz="2350">
                <a:solidFill>
                  <a:srgbClr val="000000"/>
                </a:solidFill>
                <a:latin typeface="Instrument Sans Semi Bold" pitchFamily="34" charset="0"/>
                <a:ea typeface="Instrument Sans Semi Bold" pitchFamily="34" charset="-122"/>
                <a:cs typeface="Instrument Sans Semi Bold" pitchFamily="34" charset="-120"/>
              </a:rPr>
              <a:t>1</a:t>
            </a:r>
            <a:endParaRPr lang="en-US" sz="2350"/>
          </a:p>
        </p:txBody>
      </p:sp>
      <p:sp>
        <p:nvSpPr>
          <p:cNvPr id="7" name="Text 5"/>
          <p:cNvSpPr/>
          <p:nvPr/>
        </p:nvSpPr>
        <p:spPr>
          <a:xfrm>
            <a:off x="3717131" y="1878211"/>
            <a:ext cx="2498646" cy="312301"/>
          </a:xfrm>
          <a:prstGeom prst="rect">
            <a:avLst/>
          </a:prstGeom>
          <a:noFill/>
        </p:spPr>
        <p:txBody>
          <a:bodyPr wrap="none" lIns="0" tIns="0" rIns="0" bIns="0" rtlCol="0" anchor="t"/>
          <a:lstStyle/>
          <a:p>
            <a:pPr marL="0" indent="0" algn="r">
              <a:lnSpc>
                <a:spcPts val="2450"/>
              </a:lnSpc>
              <a:buNone/>
            </a:pPr>
            <a:r>
              <a:rPr lang="en-US" sz="1950">
                <a:solidFill>
                  <a:srgbClr val="CFD0D8"/>
                </a:solidFill>
                <a:latin typeface="Instrument Sans Semi Bold" pitchFamily="34" charset="0"/>
                <a:ea typeface="Instrument Sans Semi Bold" pitchFamily="34" charset="-122"/>
                <a:cs typeface="Instrument Sans Semi Bold" pitchFamily="34" charset="-120"/>
              </a:rPr>
              <a:t>Compatibility</a:t>
            </a:r>
            <a:endParaRPr lang="en-US" sz="1950"/>
          </a:p>
        </p:txBody>
      </p:sp>
      <p:sp>
        <p:nvSpPr>
          <p:cNvPr id="8" name="Text 6"/>
          <p:cNvSpPr/>
          <p:nvPr/>
        </p:nvSpPr>
        <p:spPr>
          <a:xfrm>
            <a:off x="699611" y="2310408"/>
            <a:ext cx="5516166" cy="1279208"/>
          </a:xfrm>
          <a:prstGeom prst="rect">
            <a:avLst/>
          </a:prstGeom>
          <a:noFill/>
        </p:spPr>
        <p:txBody>
          <a:bodyPr wrap="square" lIns="0" tIns="0" rIns="0" bIns="0" rtlCol="0" anchor="t"/>
          <a:lstStyle/>
          <a:p>
            <a:pPr marL="0" indent="0" algn="r">
              <a:lnSpc>
                <a:spcPts val="2500"/>
              </a:lnSpc>
              <a:buNone/>
            </a:pPr>
            <a:r>
              <a:rPr lang="en-US" sz="1550">
                <a:solidFill>
                  <a:srgbClr val="CFD0D8"/>
                </a:solidFill>
                <a:latin typeface="Instrument Sans Medium" pitchFamily="34" charset="0"/>
                <a:ea typeface="Instrument Sans Medium" pitchFamily="34" charset="-122"/>
                <a:cs typeface="Instrument Sans Medium" pitchFamily="34" charset="-120"/>
              </a:rPr>
              <a:t>Enhance cross-platform functionality to ensure seamless integration with various operating systems, devices, and third-party applications. This includes better support for mobile platforms and cloud services.</a:t>
            </a:r>
            <a:endParaRPr lang="en-US" sz="1550"/>
          </a:p>
        </p:txBody>
      </p:sp>
      <p:sp>
        <p:nvSpPr>
          <p:cNvPr id="9" name="Shape 7"/>
          <p:cNvSpPr/>
          <p:nvPr/>
        </p:nvSpPr>
        <p:spPr>
          <a:xfrm>
            <a:off x="7517190" y="3115866"/>
            <a:ext cx="699611" cy="22860"/>
          </a:xfrm>
          <a:prstGeom prst="roundRect">
            <a:avLst>
              <a:gd name="adj" fmla="val 367268"/>
            </a:avLst>
          </a:prstGeom>
          <a:solidFill>
            <a:srgbClr val="B2B2B2"/>
          </a:solidFill>
        </p:spPr>
        <p:txBody>
          <a:bodyPr/>
          <a:lstStyle/>
          <a:p>
            <a:endParaRPr/>
          </a:p>
        </p:txBody>
      </p:sp>
      <p:sp>
        <p:nvSpPr>
          <p:cNvPr id="10" name="Shape 8"/>
          <p:cNvSpPr/>
          <p:nvPr/>
        </p:nvSpPr>
        <p:spPr>
          <a:xfrm>
            <a:off x="7090350" y="2902506"/>
            <a:ext cx="449699" cy="449699"/>
          </a:xfrm>
          <a:prstGeom prst="roundRect">
            <a:avLst>
              <a:gd name="adj" fmla="val 18670"/>
            </a:avLst>
          </a:prstGeom>
          <a:solidFill>
            <a:srgbClr val="CCCCCC"/>
          </a:solidFill>
          <a:ln w="7620">
            <a:solidFill>
              <a:srgbClr val="B2B2B2"/>
            </a:solidFill>
            <a:prstDash val="solid"/>
          </a:ln>
        </p:spPr>
        <p:txBody>
          <a:bodyPr/>
          <a:lstStyle/>
          <a:p>
            <a:endParaRPr/>
          </a:p>
        </p:txBody>
      </p:sp>
      <p:sp>
        <p:nvSpPr>
          <p:cNvPr id="11" name="Text 9"/>
          <p:cNvSpPr/>
          <p:nvPr/>
        </p:nvSpPr>
        <p:spPr>
          <a:xfrm>
            <a:off x="7231678" y="2977396"/>
            <a:ext cx="167045" cy="299799"/>
          </a:xfrm>
          <a:prstGeom prst="rect">
            <a:avLst/>
          </a:prstGeom>
          <a:noFill/>
        </p:spPr>
        <p:txBody>
          <a:bodyPr wrap="none" lIns="0" tIns="0" rIns="0" bIns="0" rtlCol="0" anchor="t"/>
          <a:lstStyle/>
          <a:p>
            <a:pPr marL="0" indent="0" algn="ctr">
              <a:lnSpc>
                <a:spcPts val="2350"/>
              </a:lnSpc>
              <a:buNone/>
            </a:pPr>
            <a:r>
              <a:rPr lang="en-US" sz="2350">
                <a:solidFill>
                  <a:srgbClr val="000000"/>
                </a:solidFill>
                <a:latin typeface="Instrument Sans Semi Bold" pitchFamily="34" charset="0"/>
                <a:ea typeface="Instrument Sans Semi Bold" pitchFamily="34" charset="-122"/>
                <a:cs typeface="Instrument Sans Semi Bold" pitchFamily="34" charset="-120"/>
              </a:rPr>
              <a:t>2</a:t>
            </a:r>
            <a:endParaRPr lang="en-US" sz="2350"/>
          </a:p>
        </p:txBody>
      </p:sp>
      <p:sp>
        <p:nvSpPr>
          <p:cNvPr id="12" name="Text 10"/>
          <p:cNvSpPr/>
          <p:nvPr/>
        </p:nvSpPr>
        <p:spPr>
          <a:xfrm>
            <a:off x="8414623" y="2877503"/>
            <a:ext cx="2498646" cy="312301"/>
          </a:xfrm>
          <a:prstGeom prst="rect">
            <a:avLst/>
          </a:prstGeom>
          <a:noFill/>
        </p:spPr>
        <p:txBody>
          <a:bodyPr wrap="none" lIns="0" tIns="0" rIns="0" bIns="0" rtlCol="0" anchor="t"/>
          <a:lstStyle/>
          <a:p>
            <a:pPr marL="0" indent="0" algn="l">
              <a:lnSpc>
                <a:spcPts val="2450"/>
              </a:lnSpc>
              <a:buNone/>
            </a:pPr>
            <a:r>
              <a:rPr lang="en-US" sz="1950">
                <a:solidFill>
                  <a:srgbClr val="CFD0D8"/>
                </a:solidFill>
                <a:latin typeface="Instrument Sans Semi Bold" pitchFamily="34" charset="0"/>
                <a:ea typeface="Instrument Sans Semi Bold" pitchFamily="34" charset="-122"/>
                <a:cs typeface="Instrument Sans Semi Bold" pitchFamily="34" charset="-120"/>
              </a:rPr>
              <a:t>Improve Working</a:t>
            </a:r>
            <a:endParaRPr lang="en-US" sz="1950"/>
          </a:p>
        </p:txBody>
      </p:sp>
      <p:sp>
        <p:nvSpPr>
          <p:cNvPr id="13" name="Text 11"/>
          <p:cNvSpPr/>
          <p:nvPr/>
        </p:nvSpPr>
        <p:spPr>
          <a:xfrm>
            <a:off x="8414623" y="3309699"/>
            <a:ext cx="5516166" cy="1279208"/>
          </a:xfrm>
          <a:prstGeom prst="rect">
            <a:avLst/>
          </a:prstGeom>
          <a:noFill/>
        </p:spPr>
        <p:txBody>
          <a:bodyPr wrap="square" lIns="0" tIns="0" rIns="0" bIns="0" rtlCol="0" anchor="t"/>
          <a:lstStyle/>
          <a:p>
            <a:pPr marL="0" indent="0" algn="l">
              <a:lnSpc>
                <a:spcPts val="2500"/>
              </a:lnSpc>
              <a:buNone/>
            </a:pPr>
            <a:r>
              <a:rPr lang="en-US" sz="1550">
                <a:solidFill>
                  <a:srgbClr val="CFD0D8"/>
                </a:solidFill>
                <a:latin typeface="Instrument Sans Medium" pitchFamily="34" charset="0"/>
                <a:ea typeface="Instrument Sans Medium" pitchFamily="34" charset="-122"/>
                <a:cs typeface="Instrument Sans Medium" pitchFamily="34" charset="-120"/>
              </a:rPr>
              <a:t>Optimize performance and response times through enhanced algorithms and more efficient processing. Focus on reducing latency and improving the accuracy of task execution across all functions.</a:t>
            </a:r>
            <a:endParaRPr lang="en-US" sz="1550"/>
          </a:p>
        </p:txBody>
      </p:sp>
      <p:sp>
        <p:nvSpPr>
          <p:cNvPr id="14" name="Shape 12"/>
          <p:cNvSpPr/>
          <p:nvPr/>
        </p:nvSpPr>
        <p:spPr>
          <a:xfrm>
            <a:off x="6413599" y="4427339"/>
            <a:ext cx="699611" cy="22860"/>
          </a:xfrm>
          <a:prstGeom prst="roundRect">
            <a:avLst>
              <a:gd name="adj" fmla="val 367268"/>
            </a:avLst>
          </a:prstGeom>
          <a:solidFill>
            <a:srgbClr val="B2B2B2"/>
          </a:solidFill>
        </p:spPr>
        <p:txBody>
          <a:bodyPr/>
          <a:lstStyle/>
          <a:p>
            <a:endParaRPr/>
          </a:p>
        </p:txBody>
      </p:sp>
      <p:sp>
        <p:nvSpPr>
          <p:cNvPr id="15" name="Shape 13"/>
          <p:cNvSpPr/>
          <p:nvPr/>
        </p:nvSpPr>
        <p:spPr>
          <a:xfrm>
            <a:off x="7090350" y="4213979"/>
            <a:ext cx="449699" cy="449699"/>
          </a:xfrm>
          <a:prstGeom prst="roundRect">
            <a:avLst>
              <a:gd name="adj" fmla="val 18670"/>
            </a:avLst>
          </a:prstGeom>
          <a:solidFill>
            <a:srgbClr val="CCCCCC"/>
          </a:solidFill>
          <a:ln w="7620">
            <a:solidFill>
              <a:srgbClr val="B2B2B2"/>
            </a:solidFill>
            <a:prstDash val="solid"/>
          </a:ln>
        </p:spPr>
        <p:txBody>
          <a:bodyPr/>
          <a:lstStyle/>
          <a:p>
            <a:endParaRPr/>
          </a:p>
        </p:txBody>
      </p:sp>
      <p:sp>
        <p:nvSpPr>
          <p:cNvPr id="16" name="Text 14"/>
          <p:cNvSpPr/>
          <p:nvPr/>
        </p:nvSpPr>
        <p:spPr>
          <a:xfrm>
            <a:off x="7228344" y="4288869"/>
            <a:ext cx="173593" cy="299799"/>
          </a:xfrm>
          <a:prstGeom prst="rect">
            <a:avLst/>
          </a:prstGeom>
          <a:noFill/>
        </p:spPr>
        <p:txBody>
          <a:bodyPr wrap="none" lIns="0" tIns="0" rIns="0" bIns="0" rtlCol="0" anchor="t"/>
          <a:lstStyle/>
          <a:p>
            <a:pPr marL="0" indent="0" algn="ctr">
              <a:lnSpc>
                <a:spcPts val="2350"/>
              </a:lnSpc>
              <a:buNone/>
            </a:pPr>
            <a:r>
              <a:rPr lang="en-US" sz="2350">
                <a:solidFill>
                  <a:srgbClr val="000000"/>
                </a:solidFill>
                <a:latin typeface="Instrument Sans Semi Bold" pitchFamily="34" charset="0"/>
                <a:ea typeface="Instrument Sans Semi Bold" pitchFamily="34" charset="-122"/>
                <a:cs typeface="Instrument Sans Semi Bold" pitchFamily="34" charset="-120"/>
              </a:rPr>
              <a:t>3</a:t>
            </a:r>
            <a:endParaRPr lang="en-US" sz="2350"/>
          </a:p>
        </p:txBody>
      </p:sp>
      <p:sp>
        <p:nvSpPr>
          <p:cNvPr id="17" name="Text 15"/>
          <p:cNvSpPr/>
          <p:nvPr/>
        </p:nvSpPr>
        <p:spPr>
          <a:xfrm>
            <a:off x="3717131" y="4188976"/>
            <a:ext cx="2498646" cy="312301"/>
          </a:xfrm>
          <a:prstGeom prst="rect">
            <a:avLst/>
          </a:prstGeom>
          <a:noFill/>
        </p:spPr>
        <p:txBody>
          <a:bodyPr wrap="none" lIns="0" tIns="0" rIns="0" bIns="0" rtlCol="0" anchor="t"/>
          <a:lstStyle/>
          <a:p>
            <a:pPr marL="0" indent="0" algn="r">
              <a:lnSpc>
                <a:spcPts val="2450"/>
              </a:lnSpc>
              <a:buNone/>
            </a:pPr>
            <a:r>
              <a:rPr lang="en-US" sz="1950">
                <a:solidFill>
                  <a:srgbClr val="CFD0D8"/>
                </a:solidFill>
                <a:latin typeface="Instrument Sans Semi Bold" pitchFamily="34" charset="0"/>
                <a:ea typeface="Instrument Sans Semi Bold" pitchFamily="34" charset="-122"/>
                <a:cs typeface="Instrument Sans Semi Bold" pitchFamily="34" charset="-120"/>
              </a:rPr>
              <a:t>More User Friendly</a:t>
            </a:r>
            <a:endParaRPr lang="en-US" sz="1950"/>
          </a:p>
        </p:txBody>
      </p:sp>
      <p:sp>
        <p:nvSpPr>
          <p:cNvPr id="18" name="Text 16"/>
          <p:cNvSpPr/>
          <p:nvPr/>
        </p:nvSpPr>
        <p:spPr>
          <a:xfrm>
            <a:off x="699611" y="4621173"/>
            <a:ext cx="5516166" cy="1279208"/>
          </a:xfrm>
          <a:prstGeom prst="rect">
            <a:avLst/>
          </a:prstGeom>
          <a:noFill/>
        </p:spPr>
        <p:txBody>
          <a:bodyPr wrap="square" lIns="0" tIns="0" rIns="0" bIns="0" rtlCol="0" anchor="t"/>
          <a:lstStyle/>
          <a:p>
            <a:pPr marL="0" indent="0" algn="r">
              <a:lnSpc>
                <a:spcPts val="2500"/>
              </a:lnSpc>
              <a:buNone/>
            </a:pPr>
            <a:r>
              <a:rPr lang="en-US" sz="1550">
                <a:solidFill>
                  <a:srgbClr val="CFD0D8"/>
                </a:solidFill>
                <a:latin typeface="Instrument Sans Medium" pitchFamily="34" charset="0"/>
                <a:ea typeface="Instrument Sans Medium" pitchFamily="34" charset="-122"/>
                <a:cs typeface="Instrument Sans Medium" pitchFamily="34" charset="-120"/>
              </a:rPr>
              <a:t>Develop a more intuitive interface with clearer navigation, simplified commands, and better error handling. Implement user feedback to create a more accessible and enjoyable experience for all skill levels.</a:t>
            </a:r>
            <a:endParaRPr lang="en-US" sz="1550"/>
          </a:p>
        </p:txBody>
      </p:sp>
      <p:sp>
        <p:nvSpPr>
          <p:cNvPr id="19" name="Shape 17"/>
          <p:cNvSpPr/>
          <p:nvPr/>
        </p:nvSpPr>
        <p:spPr>
          <a:xfrm>
            <a:off x="7517190" y="5582722"/>
            <a:ext cx="699611" cy="22860"/>
          </a:xfrm>
          <a:prstGeom prst="roundRect">
            <a:avLst>
              <a:gd name="adj" fmla="val 367268"/>
            </a:avLst>
          </a:prstGeom>
          <a:solidFill>
            <a:srgbClr val="B2B2B2"/>
          </a:solidFill>
        </p:spPr>
        <p:txBody>
          <a:bodyPr/>
          <a:lstStyle/>
          <a:p>
            <a:endParaRPr/>
          </a:p>
        </p:txBody>
      </p:sp>
      <p:sp>
        <p:nvSpPr>
          <p:cNvPr id="20" name="Shape 18"/>
          <p:cNvSpPr/>
          <p:nvPr/>
        </p:nvSpPr>
        <p:spPr>
          <a:xfrm>
            <a:off x="7090350" y="5369362"/>
            <a:ext cx="449699" cy="449699"/>
          </a:xfrm>
          <a:prstGeom prst="roundRect">
            <a:avLst>
              <a:gd name="adj" fmla="val 18670"/>
            </a:avLst>
          </a:prstGeom>
          <a:solidFill>
            <a:srgbClr val="CCCCCC"/>
          </a:solidFill>
          <a:ln w="7620">
            <a:solidFill>
              <a:srgbClr val="B2B2B2"/>
            </a:solidFill>
            <a:prstDash val="solid"/>
          </a:ln>
        </p:spPr>
        <p:txBody>
          <a:bodyPr/>
          <a:lstStyle/>
          <a:p>
            <a:endParaRPr/>
          </a:p>
        </p:txBody>
      </p:sp>
      <p:sp>
        <p:nvSpPr>
          <p:cNvPr id="21" name="Text 19"/>
          <p:cNvSpPr/>
          <p:nvPr/>
        </p:nvSpPr>
        <p:spPr>
          <a:xfrm>
            <a:off x="7222986" y="5444252"/>
            <a:ext cx="184428" cy="299799"/>
          </a:xfrm>
          <a:prstGeom prst="rect">
            <a:avLst/>
          </a:prstGeom>
          <a:noFill/>
        </p:spPr>
        <p:txBody>
          <a:bodyPr wrap="none" lIns="0" tIns="0" rIns="0" bIns="0" rtlCol="0" anchor="t"/>
          <a:lstStyle/>
          <a:p>
            <a:pPr marL="0" indent="0" algn="ctr">
              <a:lnSpc>
                <a:spcPts val="2350"/>
              </a:lnSpc>
              <a:buNone/>
            </a:pPr>
            <a:r>
              <a:rPr lang="en-US" sz="2350">
                <a:solidFill>
                  <a:srgbClr val="000000"/>
                </a:solidFill>
                <a:latin typeface="Instrument Sans Semi Bold" pitchFamily="34" charset="0"/>
                <a:ea typeface="Instrument Sans Semi Bold" pitchFamily="34" charset="-122"/>
                <a:cs typeface="Instrument Sans Semi Bold" pitchFamily="34" charset="-120"/>
              </a:rPr>
              <a:t>4</a:t>
            </a:r>
            <a:endParaRPr lang="en-US" sz="2350"/>
          </a:p>
        </p:txBody>
      </p:sp>
      <p:sp>
        <p:nvSpPr>
          <p:cNvPr id="22" name="Text 20"/>
          <p:cNvSpPr/>
          <p:nvPr/>
        </p:nvSpPr>
        <p:spPr>
          <a:xfrm>
            <a:off x="8414623" y="5344358"/>
            <a:ext cx="2498646" cy="312301"/>
          </a:xfrm>
          <a:prstGeom prst="rect">
            <a:avLst/>
          </a:prstGeom>
          <a:noFill/>
        </p:spPr>
        <p:txBody>
          <a:bodyPr wrap="none" lIns="0" tIns="0" rIns="0" bIns="0" rtlCol="0" anchor="t"/>
          <a:lstStyle/>
          <a:p>
            <a:pPr marL="0" indent="0" algn="l">
              <a:lnSpc>
                <a:spcPts val="2450"/>
              </a:lnSpc>
              <a:buNone/>
            </a:pPr>
            <a:r>
              <a:rPr lang="en-US" sz="1950">
                <a:solidFill>
                  <a:srgbClr val="CFD0D8"/>
                </a:solidFill>
                <a:latin typeface="Instrument Sans Semi Bold" pitchFamily="34" charset="0"/>
                <a:ea typeface="Instrument Sans Semi Bold" pitchFamily="34" charset="-122"/>
                <a:cs typeface="Instrument Sans Semi Bold" pitchFamily="34" charset="-120"/>
              </a:rPr>
              <a:t>AI Integration</a:t>
            </a:r>
            <a:endParaRPr lang="en-US" sz="1950"/>
          </a:p>
        </p:txBody>
      </p:sp>
      <p:sp>
        <p:nvSpPr>
          <p:cNvPr id="23" name="Text 21"/>
          <p:cNvSpPr/>
          <p:nvPr/>
        </p:nvSpPr>
        <p:spPr>
          <a:xfrm>
            <a:off x="8414623" y="5776555"/>
            <a:ext cx="5516166" cy="1599009"/>
          </a:xfrm>
          <a:prstGeom prst="rect">
            <a:avLst/>
          </a:prstGeom>
          <a:noFill/>
        </p:spPr>
        <p:txBody>
          <a:bodyPr wrap="square" lIns="0" tIns="0" rIns="0" bIns="0" rtlCol="0" anchor="t"/>
          <a:lstStyle/>
          <a:p>
            <a:pPr marL="0" indent="0" algn="l">
              <a:lnSpc>
                <a:spcPts val="2500"/>
              </a:lnSpc>
              <a:buNone/>
            </a:pPr>
            <a:r>
              <a:rPr lang="en-US" sz="1550">
                <a:solidFill>
                  <a:srgbClr val="CFD0D8"/>
                </a:solidFill>
                <a:latin typeface="Instrument Sans Medium" pitchFamily="34" charset="0"/>
                <a:ea typeface="Instrument Sans Medium" pitchFamily="34" charset="-122"/>
                <a:cs typeface="Instrument Sans Medium" pitchFamily="34" charset="-120"/>
              </a:rPr>
              <a:t>Incorporate advanced machine learning capabilities to enable more sophisticated natural language processing, predictive analytics, and personalized user experiences. This will allow the assistant to better understand context and user preferences over time.</a:t>
            </a:r>
            <a:endParaRPr lang="en-US" sz="155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31771"/>
            <a:ext cx="7556421" cy="1417558"/>
          </a:xfrm>
          <a:prstGeom prst="rect">
            <a:avLst/>
          </a:prstGeom>
          <a:noFill/>
        </p:spPr>
        <p:txBody>
          <a:bodyPr wrap="square" lIns="0" tIns="0" rIns="0" bIns="0" rtlCol="0" anchor="t"/>
          <a:lstStyle/>
          <a:p>
            <a:pPr marL="0" indent="0">
              <a:lnSpc>
                <a:spcPts val="5550"/>
              </a:lnSpc>
              <a:buNone/>
            </a:pPr>
            <a:r>
              <a:rPr lang="en-US" sz="4450">
                <a:solidFill>
                  <a:srgbClr val="CBCCCE"/>
                </a:solidFill>
                <a:latin typeface="Instrument Sans Semi Bold" pitchFamily="34" charset="0"/>
                <a:ea typeface="Instrument Sans Semi Bold" pitchFamily="34" charset="-122"/>
                <a:cs typeface="Instrument Sans Semi Bold" pitchFamily="34" charset="-120"/>
              </a:rPr>
              <a:t>Designing an Effective Virtual Assistant Interface</a:t>
            </a:r>
            <a:endParaRPr lang="en-US" sz="4450"/>
          </a:p>
        </p:txBody>
      </p:sp>
      <p:pic>
        <p:nvPicPr>
          <p:cNvPr id="4" name="Image 1" descr="preencoded.png"/>
          <p:cNvPicPr>
            <a:picLocks noChangeAspect="1"/>
          </p:cNvPicPr>
          <p:nvPr/>
        </p:nvPicPr>
        <p:blipFill>
          <a:blip r:embed="rId4"/>
          <a:stretch>
            <a:fillRect/>
          </a:stretch>
        </p:blipFill>
        <p:spPr>
          <a:xfrm>
            <a:off x="6280190" y="2589490"/>
            <a:ext cx="566976" cy="566976"/>
          </a:xfrm>
          <a:prstGeom prst="rect">
            <a:avLst/>
          </a:prstGeom>
        </p:spPr>
      </p:pic>
      <p:sp>
        <p:nvSpPr>
          <p:cNvPr id="5" name="Text 1"/>
          <p:cNvSpPr/>
          <p:nvPr/>
        </p:nvSpPr>
        <p:spPr>
          <a:xfrm>
            <a:off x="6280190" y="3383280"/>
            <a:ext cx="2291953" cy="725805"/>
          </a:xfrm>
          <a:prstGeom prst="rect">
            <a:avLst/>
          </a:prstGeom>
          <a:noFill/>
        </p:spPr>
        <p:txBody>
          <a:bodyPr wrap="square" lIns="0" tIns="0" rIns="0" bIns="0" rtlCol="0" anchor="t"/>
          <a:lstStyle/>
          <a:p>
            <a:pPr marL="0" indent="0" algn="l">
              <a:lnSpc>
                <a:spcPts val="2850"/>
              </a:lnSpc>
              <a:buNone/>
            </a:pPr>
            <a:r>
              <a:rPr lang="en-US" sz="1750">
                <a:solidFill>
                  <a:srgbClr val="CFD0D8"/>
                </a:solidFill>
                <a:latin typeface="Instrument Sans Medium" pitchFamily="34" charset="0"/>
                <a:ea typeface="Instrument Sans Medium" pitchFamily="34" charset="-122"/>
                <a:cs typeface="Instrument Sans Medium" pitchFamily="34" charset="-120"/>
              </a:rPr>
              <a:t>Intuitive and easy to navigate</a:t>
            </a:r>
            <a:endParaRPr lang="en-US" sz="1750"/>
          </a:p>
        </p:txBody>
      </p:sp>
      <p:pic>
        <p:nvPicPr>
          <p:cNvPr id="6" name="Image 2" descr="preencoded.png"/>
          <p:cNvPicPr>
            <a:picLocks noChangeAspect="1"/>
          </p:cNvPicPr>
          <p:nvPr/>
        </p:nvPicPr>
        <p:blipFill>
          <a:blip r:embed="rId5"/>
          <a:stretch>
            <a:fillRect/>
          </a:stretch>
        </p:blipFill>
        <p:spPr>
          <a:xfrm>
            <a:off x="8912304" y="2589490"/>
            <a:ext cx="566976" cy="566976"/>
          </a:xfrm>
          <a:prstGeom prst="rect">
            <a:avLst/>
          </a:prstGeom>
        </p:spPr>
      </p:pic>
      <p:sp>
        <p:nvSpPr>
          <p:cNvPr id="7" name="Text 2"/>
          <p:cNvSpPr/>
          <p:nvPr/>
        </p:nvSpPr>
        <p:spPr>
          <a:xfrm>
            <a:off x="8912304" y="3383280"/>
            <a:ext cx="2292072" cy="1088708"/>
          </a:xfrm>
          <a:prstGeom prst="rect">
            <a:avLst/>
          </a:prstGeom>
          <a:noFill/>
        </p:spPr>
        <p:txBody>
          <a:bodyPr wrap="square" lIns="0" tIns="0" rIns="0" bIns="0" rtlCol="0" anchor="t"/>
          <a:lstStyle/>
          <a:p>
            <a:pPr marL="0" indent="0" algn="l">
              <a:lnSpc>
                <a:spcPts val="2850"/>
              </a:lnSpc>
              <a:buNone/>
            </a:pPr>
            <a:r>
              <a:rPr lang="en-US" sz="1750">
                <a:solidFill>
                  <a:srgbClr val="CFD0D8"/>
                </a:solidFill>
                <a:latin typeface="Instrument Sans Medium" pitchFamily="34" charset="0"/>
                <a:ea typeface="Instrument Sans Medium" pitchFamily="34" charset="-122"/>
                <a:cs typeface="Instrument Sans Medium" pitchFamily="34" charset="-120"/>
              </a:rPr>
              <a:t>Customizable settings for personalization</a:t>
            </a:r>
            <a:endParaRPr lang="en-US" sz="1750"/>
          </a:p>
        </p:txBody>
      </p:sp>
      <p:pic>
        <p:nvPicPr>
          <p:cNvPr id="8" name="Image 3" descr="preencoded.png"/>
          <p:cNvPicPr>
            <a:picLocks noChangeAspect="1"/>
          </p:cNvPicPr>
          <p:nvPr/>
        </p:nvPicPr>
        <p:blipFill>
          <a:blip r:embed="rId6"/>
          <a:stretch>
            <a:fillRect/>
          </a:stretch>
        </p:blipFill>
        <p:spPr>
          <a:xfrm>
            <a:off x="11544538" y="2589490"/>
            <a:ext cx="566976" cy="566976"/>
          </a:xfrm>
          <a:prstGeom prst="rect">
            <a:avLst/>
          </a:prstGeom>
        </p:spPr>
      </p:pic>
      <p:sp>
        <p:nvSpPr>
          <p:cNvPr id="9" name="Text 3"/>
          <p:cNvSpPr/>
          <p:nvPr/>
        </p:nvSpPr>
        <p:spPr>
          <a:xfrm>
            <a:off x="11544538" y="3383280"/>
            <a:ext cx="2291953" cy="1088708"/>
          </a:xfrm>
          <a:prstGeom prst="rect">
            <a:avLst/>
          </a:prstGeom>
          <a:noFill/>
        </p:spPr>
        <p:txBody>
          <a:bodyPr wrap="square" lIns="0" tIns="0" rIns="0" bIns="0" rtlCol="0" anchor="t"/>
          <a:lstStyle/>
          <a:p>
            <a:pPr marL="0" indent="0" algn="l">
              <a:lnSpc>
                <a:spcPts val="2850"/>
              </a:lnSpc>
              <a:buNone/>
            </a:pPr>
            <a:r>
              <a:rPr lang="en-US" sz="1750">
                <a:solidFill>
                  <a:srgbClr val="CFD0D8"/>
                </a:solidFill>
                <a:latin typeface="Instrument Sans Medium" pitchFamily="34" charset="0"/>
                <a:ea typeface="Instrument Sans Medium" pitchFamily="34" charset="-122"/>
                <a:cs typeface="Instrument Sans Medium" pitchFamily="34" charset="-120"/>
              </a:rPr>
              <a:t>Natural language processing for seamless interaction</a:t>
            </a:r>
            <a:endParaRPr lang="en-US" sz="1750"/>
          </a:p>
        </p:txBody>
      </p:sp>
      <p:pic>
        <p:nvPicPr>
          <p:cNvPr id="10" name="Image 4" descr="preencoded.png"/>
          <p:cNvPicPr>
            <a:picLocks noChangeAspect="1"/>
          </p:cNvPicPr>
          <p:nvPr/>
        </p:nvPicPr>
        <p:blipFill>
          <a:blip r:embed="rId7"/>
          <a:stretch>
            <a:fillRect/>
          </a:stretch>
        </p:blipFill>
        <p:spPr>
          <a:xfrm>
            <a:off x="6280190" y="5152430"/>
            <a:ext cx="566976" cy="566976"/>
          </a:xfrm>
          <a:prstGeom prst="rect">
            <a:avLst/>
          </a:prstGeom>
        </p:spPr>
      </p:pic>
      <p:sp>
        <p:nvSpPr>
          <p:cNvPr id="11" name="Text 4"/>
          <p:cNvSpPr/>
          <p:nvPr/>
        </p:nvSpPr>
        <p:spPr>
          <a:xfrm>
            <a:off x="6280190" y="5946219"/>
            <a:ext cx="2291953" cy="1451610"/>
          </a:xfrm>
          <a:prstGeom prst="rect">
            <a:avLst/>
          </a:prstGeom>
          <a:noFill/>
        </p:spPr>
        <p:txBody>
          <a:bodyPr wrap="square" lIns="0" tIns="0" rIns="0" bIns="0" rtlCol="0" anchor="t"/>
          <a:lstStyle/>
          <a:p>
            <a:pPr marL="0" indent="0" algn="l">
              <a:lnSpc>
                <a:spcPts val="2850"/>
              </a:lnSpc>
              <a:buNone/>
            </a:pPr>
            <a:r>
              <a:rPr lang="en-US" sz="1750">
                <a:solidFill>
                  <a:srgbClr val="CFD0D8"/>
                </a:solidFill>
                <a:latin typeface="Instrument Sans Medium" pitchFamily="34" charset="0"/>
                <a:ea typeface="Instrument Sans Medium" pitchFamily="34" charset="-122"/>
                <a:cs typeface="Instrument Sans Medium" pitchFamily="34" charset="-120"/>
              </a:rPr>
              <a:t>Integrated feedback mechanisms for continuous improvement</a:t>
            </a:r>
            <a:endParaRPr lang="en-US" sz="175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5439" y="514945"/>
            <a:ext cx="13319522" cy="1170622"/>
          </a:xfrm>
          <a:prstGeom prst="rect">
            <a:avLst/>
          </a:prstGeom>
          <a:noFill/>
        </p:spPr>
        <p:txBody>
          <a:bodyPr wrap="square" lIns="0" tIns="0" rIns="0" bIns="0" rtlCol="0" anchor="t"/>
          <a:lstStyle/>
          <a:p>
            <a:pPr marL="0" indent="0">
              <a:lnSpc>
                <a:spcPts val="4600"/>
              </a:lnSpc>
              <a:buNone/>
            </a:pPr>
            <a:r>
              <a:rPr lang="en-US" sz="3650">
                <a:solidFill>
                  <a:srgbClr val="CBCCCE"/>
                </a:solidFill>
                <a:latin typeface="Instrument Sans Semi Bold" pitchFamily="34" charset="0"/>
                <a:ea typeface="Instrument Sans Semi Bold" pitchFamily="34" charset="-122"/>
                <a:cs typeface="Instrument Sans Semi Bold" pitchFamily="34" charset="-120"/>
              </a:rPr>
              <a:t>The AI Revolution: Harnessing the Power of Virtual Assistants</a:t>
            </a:r>
            <a:endParaRPr lang="en-US" sz="3650"/>
          </a:p>
        </p:txBody>
      </p:sp>
      <p:pic>
        <p:nvPicPr>
          <p:cNvPr id="3" name="Image 0" descr="preencoded.png"/>
          <p:cNvPicPr>
            <a:picLocks noChangeAspect="1"/>
          </p:cNvPicPr>
          <p:nvPr/>
        </p:nvPicPr>
        <p:blipFill>
          <a:blip r:embed="rId3"/>
          <a:stretch>
            <a:fillRect/>
          </a:stretch>
        </p:blipFill>
        <p:spPr>
          <a:xfrm>
            <a:off x="3161109" y="2060138"/>
            <a:ext cx="1648182" cy="1378506"/>
          </a:xfrm>
          <a:prstGeom prst="rect">
            <a:avLst/>
          </a:prstGeom>
        </p:spPr>
      </p:pic>
      <p:sp>
        <p:nvSpPr>
          <p:cNvPr id="4" name="Text 1"/>
          <p:cNvSpPr/>
          <p:nvPr/>
        </p:nvSpPr>
        <p:spPr>
          <a:xfrm>
            <a:off x="3939897" y="2740700"/>
            <a:ext cx="90607" cy="374452"/>
          </a:xfrm>
          <a:prstGeom prst="rect">
            <a:avLst/>
          </a:prstGeom>
          <a:noFill/>
        </p:spPr>
        <p:txBody>
          <a:bodyPr wrap="none" lIns="0" tIns="0" rIns="0" bIns="0" rtlCol="0" anchor="t"/>
          <a:lstStyle/>
          <a:p>
            <a:pPr marL="0" indent="0" algn="ctr">
              <a:lnSpc>
                <a:spcPts val="2900"/>
              </a:lnSpc>
              <a:buNone/>
            </a:pPr>
            <a:r>
              <a:rPr lang="en-US" sz="1800">
                <a:solidFill>
                  <a:srgbClr val="CFD0D8"/>
                </a:solidFill>
                <a:latin typeface="Instrument Sans Semi Bold" pitchFamily="34" charset="0"/>
                <a:ea typeface="Instrument Sans Semi Bold" pitchFamily="34" charset="-122"/>
                <a:cs typeface="Instrument Sans Semi Bold" pitchFamily="34" charset="-120"/>
              </a:rPr>
              <a:t>1</a:t>
            </a:r>
            <a:endParaRPr lang="en-US" sz="1800"/>
          </a:p>
        </p:txBody>
      </p:sp>
      <p:sp>
        <p:nvSpPr>
          <p:cNvPr id="5" name="Text 2"/>
          <p:cNvSpPr/>
          <p:nvPr/>
        </p:nvSpPr>
        <p:spPr>
          <a:xfrm>
            <a:off x="4996577" y="2397204"/>
            <a:ext cx="2341007" cy="292537"/>
          </a:xfrm>
          <a:prstGeom prst="rect">
            <a:avLst/>
          </a:prstGeom>
          <a:noFill/>
        </p:spPr>
        <p:txBody>
          <a:bodyPr wrap="none" lIns="0" tIns="0" rIns="0" bIns="0" rtlCol="0" anchor="t"/>
          <a:lstStyle/>
          <a:p>
            <a:pPr marL="0" indent="0" algn="l">
              <a:lnSpc>
                <a:spcPts val="2300"/>
              </a:lnSpc>
              <a:buNone/>
            </a:pPr>
            <a:r>
              <a:rPr lang="en-US" sz="1800">
                <a:solidFill>
                  <a:srgbClr val="CFD0D8"/>
                </a:solidFill>
                <a:latin typeface="Instrument Sans Semi Bold" pitchFamily="34" charset="0"/>
                <a:ea typeface="Instrument Sans Semi Bold" pitchFamily="34" charset="-122"/>
                <a:cs typeface="Instrument Sans Semi Bold" pitchFamily="34" charset="-120"/>
              </a:rPr>
              <a:t>Enhanced Efficiency</a:t>
            </a:r>
            <a:endParaRPr lang="en-US" sz="1800"/>
          </a:p>
        </p:txBody>
      </p:sp>
      <p:sp>
        <p:nvSpPr>
          <p:cNvPr id="6" name="Text 3"/>
          <p:cNvSpPr/>
          <p:nvPr/>
        </p:nvSpPr>
        <p:spPr>
          <a:xfrm>
            <a:off x="4996577" y="2802017"/>
            <a:ext cx="7831455" cy="299561"/>
          </a:xfrm>
          <a:prstGeom prst="rect">
            <a:avLst/>
          </a:prstGeom>
          <a:noFill/>
        </p:spPr>
        <p:txBody>
          <a:bodyPr wrap="none" lIns="0" tIns="0" rIns="0" bIns="0" rtlCol="0" anchor="t"/>
          <a:lstStyle/>
          <a:p>
            <a:pPr marL="0" indent="0" algn="l">
              <a:lnSpc>
                <a:spcPts val="2350"/>
              </a:lnSpc>
              <a:buNone/>
            </a:pPr>
            <a:r>
              <a:rPr lang="en-US" sz="1450">
                <a:solidFill>
                  <a:srgbClr val="CFD0D8"/>
                </a:solidFill>
                <a:latin typeface="Instrument Sans Medium" pitchFamily="34" charset="0"/>
                <a:ea typeface="Instrument Sans Medium" pitchFamily="34" charset="-122"/>
                <a:cs typeface="Instrument Sans Medium" pitchFamily="34" charset="-120"/>
              </a:rPr>
              <a:t>VAs automate tasks, improving productivity and freeing up time for more valuable pursuits.</a:t>
            </a:r>
            <a:endParaRPr lang="en-US" sz="1450"/>
          </a:p>
        </p:txBody>
      </p:sp>
      <p:sp>
        <p:nvSpPr>
          <p:cNvPr id="7" name="Shape 4"/>
          <p:cNvSpPr/>
          <p:nvPr/>
        </p:nvSpPr>
        <p:spPr>
          <a:xfrm>
            <a:off x="4856083" y="3452455"/>
            <a:ext cx="9072086" cy="11430"/>
          </a:xfrm>
          <a:prstGeom prst="roundRect">
            <a:avLst>
              <a:gd name="adj" fmla="val 688202"/>
            </a:avLst>
          </a:prstGeom>
          <a:solidFill>
            <a:srgbClr val="56565B"/>
          </a:solidFill>
        </p:spPr>
        <p:txBody>
          <a:bodyPr/>
          <a:lstStyle/>
          <a:p>
            <a:endParaRPr/>
          </a:p>
        </p:txBody>
      </p:sp>
      <p:pic>
        <p:nvPicPr>
          <p:cNvPr id="8" name="Image 1" descr="preencoded.png"/>
          <p:cNvPicPr>
            <a:picLocks noChangeAspect="1"/>
          </p:cNvPicPr>
          <p:nvPr/>
        </p:nvPicPr>
        <p:blipFill>
          <a:blip r:embed="rId4"/>
          <a:stretch>
            <a:fillRect/>
          </a:stretch>
        </p:blipFill>
        <p:spPr>
          <a:xfrm>
            <a:off x="2336959" y="3485436"/>
            <a:ext cx="3296483" cy="1378506"/>
          </a:xfrm>
          <a:prstGeom prst="rect">
            <a:avLst/>
          </a:prstGeom>
        </p:spPr>
      </p:pic>
      <p:sp>
        <p:nvSpPr>
          <p:cNvPr id="9" name="Text 5"/>
          <p:cNvSpPr/>
          <p:nvPr/>
        </p:nvSpPr>
        <p:spPr>
          <a:xfrm>
            <a:off x="3919895" y="3987403"/>
            <a:ext cx="130493" cy="374452"/>
          </a:xfrm>
          <a:prstGeom prst="rect">
            <a:avLst/>
          </a:prstGeom>
          <a:noFill/>
        </p:spPr>
        <p:txBody>
          <a:bodyPr wrap="none" lIns="0" tIns="0" rIns="0" bIns="0" rtlCol="0" anchor="t"/>
          <a:lstStyle/>
          <a:p>
            <a:pPr marL="0" indent="0" algn="ctr">
              <a:lnSpc>
                <a:spcPts val="2900"/>
              </a:lnSpc>
              <a:buNone/>
            </a:pPr>
            <a:r>
              <a:rPr lang="en-US" sz="1800">
                <a:solidFill>
                  <a:srgbClr val="CFD0D8"/>
                </a:solidFill>
                <a:latin typeface="Instrument Sans Semi Bold" pitchFamily="34" charset="0"/>
                <a:ea typeface="Instrument Sans Semi Bold" pitchFamily="34" charset="-122"/>
                <a:cs typeface="Instrument Sans Semi Bold" pitchFamily="34" charset="-120"/>
              </a:rPr>
              <a:t>2</a:t>
            </a:r>
            <a:endParaRPr lang="en-US" sz="1800"/>
          </a:p>
        </p:txBody>
      </p:sp>
      <p:sp>
        <p:nvSpPr>
          <p:cNvPr id="10" name="Text 6"/>
          <p:cNvSpPr/>
          <p:nvPr/>
        </p:nvSpPr>
        <p:spPr>
          <a:xfrm>
            <a:off x="5820728" y="3822502"/>
            <a:ext cx="2504003" cy="292537"/>
          </a:xfrm>
          <a:prstGeom prst="rect">
            <a:avLst/>
          </a:prstGeom>
          <a:noFill/>
        </p:spPr>
        <p:txBody>
          <a:bodyPr wrap="none" lIns="0" tIns="0" rIns="0" bIns="0" rtlCol="0" anchor="t"/>
          <a:lstStyle/>
          <a:p>
            <a:pPr marL="0" indent="0" algn="l">
              <a:lnSpc>
                <a:spcPts val="2300"/>
              </a:lnSpc>
              <a:buNone/>
            </a:pPr>
            <a:r>
              <a:rPr lang="en-US" sz="1800">
                <a:solidFill>
                  <a:srgbClr val="CFD0D8"/>
                </a:solidFill>
                <a:latin typeface="Instrument Sans Semi Bold" pitchFamily="34" charset="0"/>
                <a:ea typeface="Instrument Sans Semi Bold" pitchFamily="34" charset="-122"/>
                <a:cs typeface="Instrument Sans Semi Bold" pitchFamily="34" charset="-120"/>
              </a:rPr>
              <a:t>Personalized Solutions</a:t>
            </a:r>
            <a:endParaRPr lang="en-US" sz="1800"/>
          </a:p>
        </p:txBody>
      </p:sp>
      <p:sp>
        <p:nvSpPr>
          <p:cNvPr id="11" name="Text 7"/>
          <p:cNvSpPr/>
          <p:nvPr/>
        </p:nvSpPr>
        <p:spPr>
          <a:xfrm>
            <a:off x="5820728" y="4227314"/>
            <a:ext cx="7256502" cy="299561"/>
          </a:xfrm>
          <a:prstGeom prst="rect">
            <a:avLst/>
          </a:prstGeom>
          <a:noFill/>
        </p:spPr>
        <p:txBody>
          <a:bodyPr wrap="none" lIns="0" tIns="0" rIns="0" bIns="0" rtlCol="0" anchor="t"/>
          <a:lstStyle/>
          <a:p>
            <a:pPr marL="0" indent="0" algn="l">
              <a:lnSpc>
                <a:spcPts val="2350"/>
              </a:lnSpc>
              <a:buNone/>
            </a:pPr>
            <a:r>
              <a:rPr lang="en-US" sz="1450">
                <a:solidFill>
                  <a:srgbClr val="CFD0D8"/>
                </a:solidFill>
                <a:latin typeface="Instrument Sans Medium" pitchFamily="34" charset="0"/>
                <a:ea typeface="Instrument Sans Medium" pitchFamily="34" charset="-122"/>
                <a:cs typeface="Instrument Sans Medium" pitchFamily="34" charset="-120"/>
              </a:rPr>
              <a:t>VAs tailor services to individual needs and preferences, enhancing user experiences.</a:t>
            </a:r>
            <a:endParaRPr lang="en-US" sz="1450"/>
          </a:p>
        </p:txBody>
      </p:sp>
      <p:sp>
        <p:nvSpPr>
          <p:cNvPr id="12" name="Shape 8"/>
          <p:cNvSpPr/>
          <p:nvPr/>
        </p:nvSpPr>
        <p:spPr>
          <a:xfrm>
            <a:off x="5680234" y="4877753"/>
            <a:ext cx="8247936" cy="11430"/>
          </a:xfrm>
          <a:prstGeom prst="roundRect">
            <a:avLst>
              <a:gd name="adj" fmla="val 688202"/>
            </a:avLst>
          </a:prstGeom>
          <a:solidFill>
            <a:srgbClr val="56565B"/>
          </a:solidFill>
        </p:spPr>
        <p:txBody>
          <a:bodyPr/>
          <a:lstStyle/>
          <a:p>
            <a:endParaRPr/>
          </a:p>
        </p:txBody>
      </p:sp>
      <p:pic>
        <p:nvPicPr>
          <p:cNvPr id="13" name="Image 2" descr="preencoded.png"/>
          <p:cNvPicPr>
            <a:picLocks noChangeAspect="1"/>
          </p:cNvPicPr>
          <p:nvPr/>
        </p:nvPicPr>
        <p:blipFill>
          <a:blip r:embed="rId5"/>
          <a:stretch>
            <a:fillRect/>
          </a:stretch>
        </p:blipFill>
        <p:spPr>
          <a:xfrm>
            <a:off x="1512808" y="4910733"/>
            <a:ext cx="4944785" cy="1378506"/>
          </a:xfrm>
          <a:prstGeom prst="rect">
            <a:avLst/>
          </a:prstGeom>
        </p:spPr>
      </p:pic>
      <p:sp>
        <p:nvSpPr>
          <p:cNvPr id="14" name="Text 9"/>
          <p:cNvSpPr/>
          <p:nvPr/>
        </p:nvSpPr>
        <p:spPr>
          <a:xfrm>
            <a:off x="3917394" y="5412700"/>
            <a:ext cx="135612" cy="374452"/>
          </a:xfrm>
          <a:prstGeom prst="rect">
            <a:avLst/>
          </a:prstGeom>
          <a:noFill/>
        </p:spPr>
        <p:txBody>
          <a:bodyPr wrap="none" lIns="0" tIns="0" rIns="0" bIns="0" rtlCol="0" anchor="t"/>
          <a:lstStyle/>
          <a:p>
            <a:pPr marL="0" indent="0" algn="ctr">
              <a:lnSpc>
                <a:spcPts val="2900"/>
              </a:lnSpc>
              <a:buNone/>
            </a:pPr>
            <a:r>
              <a:rPr lang="en-US" sz="1800">
                <a:solidFill>
                  <a:srgbClr val="CFD0D8"/>
                </a:solidFill>
                <a:latin typeface="Instrument Sans Semi Bold" pitchFamily="34" charset="0"/>
                <a:ea typeface="Instrument Sans Semi Bold" pitchFamily="34" charset="-122"/>
                <a:cs typeface="Instrument Sans Semi Bold" pitchFamily="34" charset="-120"/>
              </a:rPr>
              <a:t>3</a:t>
            </a:r>
            <a:endParaRPr lang="en-US" sz="1800"/>
          </a:p>
        </p:txBody>
      </p:sp>
      <p:sp>
        <p:nvSpPr>
          <p:cNvPr id="15" name="Text 10"/>
          <p:cNvSpPr/>
          <p:nvPr/>
        </p:nvSpPr>
        <p:spPr>
          <a:xfrm>
            <a:off x="6644878" y="5098018"/>
            <a:ext cx="2496979" cy="292537"/>
          </a:xfrm>
          <a:prstGeom prst="rect">
            <a:avLst/>
          </a:prstGeom>
          <a:noFill/>
        </p:spPr>
        <p:txBody>
          <a:bodyPr wrap="none" lIns="0" tIns="0" rIns="0" bIns="0" rtlCol="0" anchor="t"/>
          <a:lstStyle/>
          <a:p>
            <a:pPr marL="0" indent="0" algn="l">
              <a:lnSpc>
                <a:spcPts val="2300"/>
              </a:lnSpc>
              <a:buNone/>
            </a:pPr>
            <a:r>
              <a:rPr lang="en-US" sz="1800">
                <a:solidFill>
                  <a:srgbClr val="CFD0D8"/>
                </a:solidFill>
                <a:latin typeface="Instrument Sans Semi Bold" pitchFamily="34" charset="0"/>
                <a:ea typeface="Instrument Sans Semi Bold" pitchFamily="34" charset="-122"/>
                <a:cs typeface="Instrument Sans Semi Bold" pitchFamily="34" charset="-120"/>
              </a:rPr>
              <a:t>Improved Accessibility</a:t>
            </a:r>
            <a:endParaRPr lang="en-US" sz="1800"/>
          </a:p>
        </p:txBody>
      </p:sp>
      <p:sp>
        <p:nvSpPr>
          <p:cNvPr id="16" name="Text 11"/>
          <p:cNvSpPr/>
          <p:nvPr/>
        </p:nvSpPr>
        <p:spPr>
          <a:xfrm>
            <a:off x="6644878" y="5502831"/>
            <a:ext cx="7142798" cy="599123"/>
          </a:xfrm>
          <a:prstGeom prst="rect">
            <a:avLst/>
          </a:prstGeom>
          <a:noFill/>
        </p:spPr>
        <p:txBody>
          <a:bodyPr wrap="square" lIns="0" tIns="0" rIns="0" bIns="0" rtlCol="0" anchor="t"/>
          <a:lstStyle/>
          <a:p>
            <a:pPr marL="0" indent="0" algn="l">
              <a:lnSpc>
                <a:spcPts val="2350"/>
              </a:lnSpc>
              <a:buNone/>
            </a:pPr>
            <a:r>
              <a:rPr lang="en-US" sz="1450">
                <a:solidFill>
                  <a:srgbClr val="CFD0D8"/>
                </a:solidFill>
                <a:latin typeface="Instrument Sans Medium" pitchFamily="34" charset="0"/>
                <a:ea typeface="Instrument Sans Medium" pitchFamily="34" charset="-122"/>
                <a:cs typeface="Instrument Sans Medium" pitchFamily="34" charset="-120"/>
              </a:rPr>
              <a:t>VAs provide access to information and services for all, fostering inclusivity and empowerment.</a:t>
            </a:r>
            <a:endParaRPr lang="en-US" sz="1450"/>
          </a:p>
        </p:txBody>
      </p:sp>
      <p:sp>
        <p:nvSpPr>
          <p:cNvPr id="17" name="Shape 12"/>
          <p:cNvSpPr/>
          <p:nvPr/>
        </p:nvSpPr>
        <p:spPr>
          <a:xfrm>
            <a:off x="6504384" y="6303050"/>
            <a:ext cx="7423785" cy="11430"/>
          </a:xfrm>
          <a:prstGeom prst="roundRect">
            <a:avLst>
              <a:gd name="adj" fmla="val 688202"/>
            </a:avLst>
          </a:prstGeom>
          <a:solidFill>
            <a:srgbClr val="56565B"/>
          </a:solidFill>
        </p:spPr>
        <p:txBody>
          <a:bodyPr/>
          <a:lstStyle/>
          <a:p>
            <a:endParaRPr/>
          </a:p>
        </p:txBody>
      </p:sp>
      <p:pic>
        <p:nvPicPr>
          <p:cNvPr id="18" name="Image 3" descr="preencoded.png"/>
          <p:cNvPicPr>
            <a:picLocks noChangeAspect="1"/>
          </p:cNvPicPr>
          <p:nvPr/>
        </p:nvPicPr>
        <p:blipFill>
          <a:blip r:embed="rId6"/>
          <a:stretch>
            <a:fillRect/>
          </a:stretch>
        </p:blipFill>
        <p:spPr>
          <a:xfrm>
            <a:off x="688658" y="6336030"/>
            <a:ext cx="6593086" cy="1378506"/>
          </a:xfrm>
          <a:prstGeom prst="rect">
            <a:avLst/>
          </a:prstGeom>
        </p:spPr>
      </p:pic>
      <p:sp>
        <p:nvSpPr>
          <p:cNvPr id="19" name="Text 13"/>
          <p:cNvSpPr/>
          <p:nvPr/>
        </p:nvSpPr>
        <p:spPr>
          <a:xfrm>
            <a:off x="3913108" y="6837998"/>
            <a:ext cx="144066" cy="374452"/>
          </a:xfrm>
          <a:prstGeom prst="rect">
            <a:avLst/>
          </a:prstGeom>
          <a:noFill/>
        </p:spPr>
        <p:txBody>
          <a:bodyPr wrap="none" lIns="0" tIns="0" rIns="0" bIns="0" rtlCol="0" anchor="t"/>
          <a:lstStyle/>
          <a:p>
            <a:pPr marL="0" indent="0" algn="ctr">
              <a:lnSpc>
                <a:spcPts val="2900"/>
              </a:lnSpc>
              <a:buNone/>
            </a:pPr>
            <a:r>
              <a:rPr lang="en-US" sz="1800">
                <a:solidFill>
                  <a:srgbClr val="CFD0D8"/>
                </a:solidFill>
                <a:latin typeface="Instrument Sans Semi Bold" pitchFamily="34" charset="0"/>
                <a:ea typeface="Instrument Sans Semi Bold" pitchFamily="34" charset="-122"/>
                <a:cs typeface="Instrument Sans Semi Bold" pitchFamily="34" charset="-120"/>
              </a:rPr>
              <a:t>4</a:t>
            </a:r>
            <a:endParaRPr lang="en-US" sz="1800"/>
          </a:p>
        </p:txBody>
      </p:sp>
      <p:sp>
        <p:nvSpPr>
          <p:cNvPr id="20" name="Text 14"/>
          <p:cNvSpPr/>
          <p:nvPr/>
        </p:nvSpPr>
        <p:spPr>
          <a:xfrm>
            <a:off x="7469029" y="6523315"/>
            <a:ext cx="2877622" cy="292537"/>
          </a:xfrm>
          <a:prstGeom prst="rect">
            <a:avLst/>
          </a:prstGeom>
          <a:noFill/>
        </p:spPr>
        <p:txBody>
          <a:bodyPr wrap="none" lIns="0" tIns="0" rIns="0" bIns="0" rtlCol="0" anchor="t"/>
          <a:lstStyle/>
          <a:p>
            <a:pPr marL="0" indent="0" algn="l">
              <a:lnSpc>
                <a:spcPts val="2300"/>
              </a:lnSpc>
              <a:buNone/>
            </a:pPr>
            <a:r>
              <a:rPr lang="en-US" sz="1800">
                <a:solidFill>
                  <a:srgbClr val="CFD0D8"/>
                </a:solidFill>
                <a:latin typeface="Instrument Sans Semi Bold" pitchFamily="34" charset="0"/>
                <a:ea typeface="Instrument Sans Semi Bold" pitchFamily="34" charset="-122"/>
                <a:cs typeface="Instrument Sans Semi Bold" pitchFamily="34" charset="-120"/>
              </a:rPr>
              <a:t>Transformative Innovation</a:t>
            </a:r>
            <a:endParaRPr lang="en-US" sz="1800"/>
          </a:p>
        </p:txBody>
      </p:sp>
      <p:sp>
        <p:nvSpPr>
          <p:cNvPr id="21" name="Text 15"/>
          <p:cNvSpPr/>
          <p:nvPr/>
        </p:nvSpPr>
        <p:spPr>
          <a:xfrm>
            <a:off x="7469029" y="6928128"/>
            <a:ext cx="6318647" cy="599123"/>
          </a:xfrm>
          <a:prstGeom prst="rect">
            <a:avLst/>
          </a:prstGeom>
          <a:noFill/>
        </p:spPr>
        <p:txBody>
          <a:bodyPr wrap="square" lIns="0" tIns="0" rIns="0" bIns="0" rtlCol="0" anchor="t"/>
          <a:lstStyle/>
          <a:p>
            <a:pPr marL="0" indent="0" algn="l">
              <a:lnSpc>
                <a:spcPts val="2350"/>
              </a:lnSpc>
              <a:buNone/>
            </a:pPr>
            <a:r>
              <a:rPr lang="en-US" sz="1450">
                <a:solidFill>
                  <a:srgbClr val="CFD0D8"/>
                </a:solidFill>
                <a:latin typeface="Instrument Sans Medium" pitchFamily="34" charset="0"/>
                <a:ea typeface="Instrument Sans Medium" pitchFamily="34" charset="-122"/>
                <a:cs typeface="Instrument Sans Medium" pitchFamily="34" charset="-120"/>
              </a:rPr>
              <a:t>VAs are driving innovation across industries, shaping the future of work and lifestyle.</a:t>
            </a:r>
            <a:endParaRPr lang="en-US" sz="145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10" name="Picture 9" descr="A computer screen with text&#10;&#10;AI-generated content may be incorrect.">
            <a:extLst>
              <a:ext uri="{FF2B5EF4-FFF2-40B4-BE49-F238E27FC236}">
                <a16:creationId xmlns:a16="http://schemas.microsoft.com/office/drawing/2014/main" id="{D4E8CE43-37A3-C7B0-58FD-7E921A7EEAD0}"/>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ext 0"/>
          <p:cNvSpPr/>
          <p:nvPr/>
        </p:nvSpPr>
        <p:spPr>
          <a:xfrm>
            <a:off x="793790" y="2177058"/>
            <a:ext cx="7554992" cy="708779"/>
          </a:xfrm>
          <a:prstGeom prst="rect">
            <a:avLst/>
          </a:prstGeom>
          <a:noFill/>
        </p:spPr>
        <p:txBody>
          <a:bodyPr wrap="none" lIns="0" tIns="0" rIns="0" bIns="0" rtlCol="0" anchor="t"/>
          <a:lstStyle/>
          <a:p>
            <a:pPr marL="0" indent="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What are Virtual Assistants?</a:t>
            </a:r>
            <a:endParaRPr lang="en-US" sz="4450" dirty="0"/>
          </a:p>
        </p:txBody>
      </p:sp>
      <p:sp>
        <p:nvSpPr>
          <p:cNvPr id="3" name="Text 1"/>
          <p:cNvSpPr/>
          <p:nvPr/>
        </p:nvSpPr>
        <p:spPr>
          <a:xfrm>
            <a:off x="793790" y="3452813"/>
            <a:ext cx="3043714" cy="354330"/>
          </a:xfrm>
          <a:prstGeom prst="rect">
            <a:avLst/>
          </a:prstGeom>
          <a:noFill/>
        </p:spPr>
        <p:txBody>
          <a:bodyPr wrap="none" lIns="0" tIns="0" rIns="0" bIns="0" rtlCol="0" anchor="t"/>
          <a:lstStyle/>
          <a:p>
            <a:pPr marL="0" indent="0">
              <a:lnSpc>
                <a:spcPts val="2750"/>
              </a:lnSpc>
              <a:buNone/>
            </a:pPr>
            <a:r>
              <a:rPr lang="en-US" sz="2200">
                <a:solidFill>
                  <a:srgbClr val="CBCCCE"/>
                </a:solidFill>
                <a:latin typeface="Instrument Sans Semi Bold" pitchFamily="34" charset="0"/>
                <a:ea typeface="Instrument Sans Semi Bold" pitchFamily="34" charset="-122"/>
                <a:cs typeface="Instrument Sans Semi Bold" pitchFamily="34" charset="-120"/>
              </a:rPr>
              <a:t>AI-Powered Assistants</a:t>
            </a:r>
            <a:endParaRPr lang="en-US" sz="2200"/>
          </a:p>
        </p:txBody>
      </p:sp>
      <p:sp>
        <p:nvSpPr>
          <p:cNvPr id="4" name="Text 2"/>
          <p:cNvSpPr/>
          <p:nvPr/>
        </p:nvSpPr>
        <p:spPr>
          <a:xfrm>
            <a:off x="793790" y="4033957"/>
            <a:ext cx="6244709" cy="1814513"/>
          </a:xfrm>
          <a:prstGeom prst="rect">
            <a:avLst/>
          </a:prstGeom>
          <a:noFill/>
        </p:spPr>
        <p:txBody>
          <a:bodyPr wrap="square" lIns="0" tIns="0" rIns="0" bIns="0" rtlCol="0" anchor="t"/>
          <a:lstStyle/>
          <a:p>
            <a:pPr marL="0" indent="0">
              <a:lnSpc>
                <a:spcPts val="2850"/>
              </a:lnSpc>
              <a:buNone/>
            </a:pPr>
            <a:r>
              <a:rPr lang="en-US" sz="1750">
                <a:solidFill>
                  <a:srgbClr val="CFD0D8"/>
                </a:solidFill>
                <a:latin typeface="Instrument Sans Medium" pitchFamily="34" charset="0"/>
                <a:ea typeface="Instrument Sans Medium" pitchFamily="34" charset="-122"/>
                <a:cs typeface="Instrument Sans Medium" pitchFamily="34" charset="-120"/>
              </a:rPr>
              <a:t>Virtual Assistants (VAs) are computer programs utilizing Artificial Intelligence (AI) to offer various services. They leverage natural language processing, machine learning, and deep learning to understand and respond to user requests.</a:t>
            </a:r>
            <a:endParaRPr lang="en-US" sz="1750"/>
          </a:p>
        </p:txBody>
      </p:sp>
      <p:sp>
        <p:nvSpPr>
          <p:cNvPr id="5" name="Text 3"/>
          <p:cNvSpPr/>
          <p:nvPr/>
        </p:nvSpPr>
        <p:spPr>
          <a:xfrm>
            <a:off x="7599521" y="3452813"/>
            <a:ext cx="3282553" cy="354330"/>
          </a:xfrm>
          <a:prstGeom prst="rect">
            <a:avLst/>
          </a:prstGeom>
          <a:noFill/>
        </p:spPr>
        <p:txBody>
          <a:bodyPr wrap="none" lIns="0" tIns="0" rIns="0" bIns="0" rtlCol="0" anchor="t"/>
          <a:lstStyle/>
          <a:p>
            <a:pPr marL="0" indent="0">
              <a:lnSpc>
                <a:spcPts val="2750"/>
              </a:lnSpc>
              <a:buNone/>
            </a:pPr>
            <a:r>
              <a:rPr lang="en-US" sz="2200">
                <a:solidFill>
                  <a:srgbClr val="CBCCCE"/>
                </a:solidFill>
                <a:latin typeface="Instrument Sans Semi Bold" pitchFamily="34" charset="0"/>
                <a:ea typeface="Instrument Sans Semi Bold" pitchFamily="34" charset="-122"/>
                <a:cs typeface="Instrument Sans Semi Bold" pitchFamily="34" charset="-120"/>
              </a:rPr>
              <a:t>Personalized Experience</a:t>
            </a:r>
            <a:endParaRPr lang="en-US" sz="2200"/>
          </a:p>
        </p:txBody>
      </p:sp>
      <p:sp>
        <p:nvSpPr>
          <p:cNvPr id="6" name="Text 4"/>
          <p:cNvSpPr/>
          <p:nvPr/>
        </p:nvSpPr>
        <p:spPr>
          <a:xfrm>
            <a:off x="7599521" y="4033957"/>
            <a:ext cx="6244709" cy="1451610"/>
          </a:xfrm>
          <a:prstGeom prst="rect">
            <a:avLst/>
          </a:prstGeom>
          <a:noFill/>
        </p:spPr>
        <p:txBody>
          <a:bodyPr wrap="square" lIns="0" tIns="0" rIns="0" bIns="0" rtlCol="0" anchor="t"/>
          <a:lstStyle/>
          <a:p>
            <a:pPr marL="0" indent="0">
              <a:lnSpc>
                <a:spcPts val="2850"/>
              </a:lnSpc>
              <a:buNone/>
            </a:pPr>
            <a:r>
              <a:rPr lang="en-US" sz="1750">
                <a:solidFill>
                  <a:srgbClr val="CFD0D8"/>
                </a:solidFill>
                <a:latin typeface="Instrument Sans Medium" pitchFamily="34" charset="0"/>
                <a:ea typeface="Instrument Sans Medium" pitchFamily="34" charset="-122"/>
                <a:cs typeface="Instrument Sans Medium" pitchFamily="34" charset="-120"/>
              </a:rPr>
              <a:t>VAs offer a personalized experience by learning user preferences and adapting their responses accordingly. They can set reminders, schedule appointments, manage emails, and provide information based on individual needs.</a:t>
            </a:r>
            <a:endParaRPr lang="en-US" sz="175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723543" y="3154085"/>
            <a:ext cx="8866584" cy="646033"/>
          </a:xfrm>
          <a:prstGeom prst="rect">
            <a:avLst/>
          </a:prstGeom>
          <a:noFill/>
        </p:spPr>
        <p:txBody>
          <a:bodyPr wrap="none" lIns="0" tIns="0" rIns="0" bIns="0" rtlCol="0" anchor="t"/>
          <a:lstStyle/>
          <a:p>
            <a:pPr marL="0" indent="0">
              <a:lnSpc>
                <a:spcPts val="5050"/>
              </a:lnSpc>
              <a:buNone/>
            </a:pPr>
            <a:r>
              <a:rPr lang="en-US" sz="4050">
                <a:solidFill>
                  <a:srgbClr val="CBCCCE"/>
                </a:solidFill>
                <a:latin typeface="Instrument Sans Semi Bold" pitchFamily="34" charset="0"/>
                <a:ea typeface="Instrument Sans Semi Bold" pitchFamily="34" charset="-122"/>
                <a:cs typeface="Instrument Sans Semi Bold" pitchFamily="34" charset="-120"/>
              </a:rPr>
              <a:t>Key Capabilities of Virtual Assistants</a:t>
            </a:r>
            <a:endParaRPr lang="en-US" sz="4050"/>
          </a:p>
        </p:txBody>
      </p:sp>
      <p:sp>
        <p:nvSpPr>
          <p:cNvPr id="4" name="Shape 1"/>
          <p:cNvSpPr/>
          <p:nvPr/>
        </p:nvSpPr>
        <p:spPr>
          <a:xfrm>
            <a:off x="723543" y="4342686"/>
            <a:ext cx="465058" cy="465058"/>
          </a:xfrm>
          <a:prstGeom prst="roundRect">
            <a:avLst>
              <a:gd name="adj" fmla="val 18670"/>
            </a:avLst>
          </a:prstGeom>
          <a:solidFill>
            <a:srgbClr val="3D3D42"/>
          </a:solidFill>
          <a:ln w="7620">
            <a:solidFill>
              <a:srgbClr val="56565B"/>
            </a:solidFill>
            <a:prstDash val="solid"/>
          </a:ln>
        </p:spPr>
        <p:txBody>
          <a:bodyPr/>
          <a:lstStyle/>
          <a:p>
            <a:endParaRPr/>
          </a:p>
        </p:txBody>
      </p:sp>
      <p:sp>
        <p:nvSpPr>
          <p:cNvPr id="5" name="Text 2"/>
          <p:cNvSpPr/>
          <p:nvPr/>
        </p:nvSpPr>
        <p:spPr>
          <a:xfrm>
            <a:off x="896064" y="4420195"/>
            <a:ext cx="120015" cy="310039"/>
          </a:xfrm>
          <a:prstGeom prst="rect">
            <a:avLst/>
          </a:prstGeom>
          <a:noFill/>
        </p:spPr>
        <p:txBody>
          <a:bodyPr wrap="none" lIns="0" tIns="0" rIns="0" bIns="0" rtlCol="0" anchor="t"/>
          <a:lstStyle/>
          <a:p>
            <a:pPr marL="0" indent="0" algn="ctr">
              <a:lnSpc>
                <a:spcPts val="2400"/>
              </a:lnSpc>
              <a:buNone/>
            </a:pPr>
            <a:r>
              <a:rPr lang="en-US" sz="2400">
                <a:solidFill>
                  <a:srgbClr val="CFD0D8"/>
                </a:solidFill>
                <a:latin typeface="Instrument Sans Semi Bold" pitchFamily="34" charset="0"/>
                <a:ea typeface="Instrument Sans Semi Bold" pitchFamily="34" charset="-122"/>
                <a:cs typeface="Instrument Sans Semi Bold" pitchFamily="34" charset="-120"/>
              </a:rPr>
              <a:t>1</a:t>
            </a:r>
            <a:endParaRPr lang="en-US" sz="2400"/>
          </a:p>
        </p:txBody>
      </p:sp>
      <p:sp>
        <p:nvSpPr>
          <p:cNvPr id="6" name="Text 3"/>
          <p:cNvSpPr/>
          <p:nvPr/>
        </p:nvSpPr>
        <p:spPr>
          <a:xfrm>
            <a:off x="1395293" y="4342686"/>
            <a:ext cx="2584013" cy="322898"/>
          </a:xfrm>
          <a:prstGeom prst="rect">
            <a:avLst/>
          </a:prstGeom>
          <a:noFill/>
        </p:spPr>
        <p:txBody>
          <a:bodyPr wrap="none" lIns="0" tIns="0" rIns="0" bIns="0" rtlCol="0" anchor="t"/>
          <a:lstStyle/>
          <a:p>
            <a:pPr marL="0" indent="0">
              <a:lnSpc>
                <a:spcPts val="2500"/>
              </a:lnSpc>
              <a:buNone/>
            </a:pPr>
            <a:r>
              <a:rPr lang="en-US" sz="2000">
                <a:solidFill>
                  <a:srgbClr val="CFD0D8"/>
                </a:solidFill>
                <a:latin typeface="Instrument Sans Semi Bold" pitchFamily="34" charset="0"/>
                <a:ea typeface="Instrument Sans Semi Bold" pitchFamily="34" charset="-122"/>
                <a:cs typeface="Instrument Sans Semi Bold" pitchFamily="34" charset="-120"/>
              </a:rPr>
              <a:t>Task Automation</a:t>
            </a:r>
            <a:endParaRPr lang="en-US" sz="2000"/>
          </a:p>
        </p:txBody>
      </p:sp>
      <p:sp>
        <p:nvSpPr>
          <p:cNvPr id="7" name="Text 4"/>
          <p:cNvSpPr/>
          <p:nvPr/>
        </p:nvSpPr>
        <p:spPr>
          <a:xfrm>
            <a:off x="1395293" y="4789527"/>
            <a:ext cx="5816560" cy="991910"/>
          </a:xfrm>
          <a:prstGeom prst="rect">
            <a:avLst/>
          </a:prstGeom>
          <a:noFill/>
        </p:spPr>
        <p:txBody>
          <a:bodyPr wrap="square" lIns="0" tIns="0" rIns="0" bIns="0" rtlCol="0" anchor="t"/>
          <a:lstStyle/>
          <a:p>
            <a:pPr marL="0" indent="0">
              <a:lnSpc>
                <a:spcPts val="2600"/>
              </a:lnSpc>
              <a:buNone/>
            </a:pPr>
            <a:r>
              <a:rPr lang="en-US" sz="1600">
                <a:solidFill>
                  <a:srgbClr val="CFD0D8"/>
                </a:solidFill>
                <a:latin typeface="Instrument Sans Medium" pitchFamily="34" charset="0"/>
                <a:ea typeface="Instrument Sans Medium" pitchFamily="34" charset="-122"/>
                <a:cs typeface="Instrument Sans Medium" pitchFamily="34" charset="-120"/>
              </a:rPr>
              <a:t>VAs can automate tasks like sending emails, setting alarms, and making appointments, freeing up time for more important activities.</a:t>
            </a:r>
            <a:endParaRPr lang="en-US" sz="1600"/>
          </a:p>
        </p:txBody>
      </p:sp>
      <p:sp>
        <p:nvSpPr>
          <p:cNvPr id="8" name="Shape 5"/>
          <p:cNvSpPr/>
          <p:nvPr/>
        </p:nvSpPr>
        <p:spPr>
          <a:xfrm>
            <a:off x="7418546" y="4342686"/>
            <a:ext cx="465058" cy="465058"/>
          </a:xfrm>
          <a:prstGeom prst="roundRect">
            <a:avLst>
              <a:gd name="adj" fmla="val 18670"/>
            </a:avLst>
          </a:prstGeom>
          <a:solidFill>
            <a:srgbClr val="3D3D42"/>
          </a:solidFill>
          <a:ln w="7620">
            <a:solidFill>
              <a:srgbClr val="56565B"/>
            </a:solidFill>
            <a:prstDash val="solid"/>
          </a:ln>
        </p:spPr>
        <p:txBody>
          <a:bodyPr/>
          <a:lstStyle/>
          <a:p>
            <a:endParaRPr/>
          </a:p>
        </p:txBody>
      </p:sp>
      <p:sp>
        <p:nvSpPr>
          <p:cNvPr id="9" name="Text 6"/>
          <p:cNvSpPr/>
          <p:nvPr/>
        </p:nvSpPr>
        <p:spPr>
          <a:xfrm>
            <a:off x="7564636" y="4420195"/>
            <a:ext cx="172760" cy="310039"/>
          </a:xfrm>
          <a:prstGeom prst="rect">
            <a:avLst/>
          </a:prstGeom>
          <a:noFill/>
        </p:spPr>
        <p:txBody>
          <a:bodyPr wrap="none" lIns="0" tIns="0" rIns="0" bIns="0" rtlCol="0" anchor="t"/>
          <a:lstStyle/>
          <a:p>
            <a:pPr marL="0" indent="0" algn="ctr">
              <a:lnSpc>
                <a:spcPts val="2400"/>
              </a:lnSpc>
              <a:buNone/>
            </a:pPr>
            <a:r>
              <a:rPr lang="en-US" sz="2400">
                <a:solidFill>
                  <a:srgbClr val="CFD0D8"/>
                </a:solidFill>
                <a:latin typeface="Instrument Sans Semi Bold" pitchFamily="34" charset="0"/>
                <a:ea typeface="Instrument Sans Semi Bold" pitchFamily="34" charset="-122"/>
                <a:cs typeface="Instrument Sans Semi Bold" pitchFamily="34" charset="-120"/>
              </a:rPr>
              <a:t>2</a:t>
            </a:r>
            <a:endParaRPr lang="en-US" sz="2400"/>
          </a:p>
        </p:txBody>
      </p:sp>
      <p:sp>
        <p:nvSpPr>
          <p:cNvPr id="10" name="Text 7"/>
          <p:cNvSpPr/>
          <p:nvPr/>
        </p:nvSpPr>
        <p:spPr>
          <a:xfrm>
            <a:off x="8090297" y="4342686"/>
            <a:ext cx="2584013" cy="322898"/>
          </a:xfrm>
          <a:prstGeom prst="rect">
            <a:avLst/>
          </a:prstGeom>
          <a:noFill/>
        </p:spPr>
        <p:txBody>
          <a:bodyPr wrap="none" lIns="0" tIns="0" rIns="0" bIns="0" rtlCol="0" anchor="t"/>
          <a:lstStyle/>
          <a:p>
            <a:pPr marL="0" indent="0">
              <a:lnSpc>
                <a:spcPts val="2500"/>
              </a:lnSpc>
              <a:buNone/>
            </a:pPr>
            <a:r>
              <a:rPr lang="en-US" sz="2000">
                <a:solidFill>
                  <a:srgbClr val="CFD0D8"/>
                </a:solidFill>
                <a:latin typeface="Instrument Sans Semi Bold" pitchFamily="34" charset="0"/>
                <a:ea typeface="Instrument Sans Semi Bold" pitchFamily="34" charset="-122"/>
                <a:cs typeface="Instrument Sans Semi Bold" pitchFamily="34" charset="-120"/>
              </a:rPr>
              <a:t>Information Retrieval</a:t>
            </a:r>
            <a:endParaRPr lang="en-US" sz="2000"/>
          </a:p>
        </p:txBody>
      </p:sp>
      <p:sp>
        <p:nvSpPr>
          <p:cNvPr id="11" name="Text 8"/>
          <p:cNvSpPr/>
          <p:nvPr/>
        </p:nvSpPr>
        <p:spPr>
          <a:xfrm>
            <a:off x="8090297" y="4789527"/>
            <a:ext cx="5816560" cy="991910"/>
          </a:xfrm>
          <a:prstGeom prst="rect">
            <a:avLst/>
          </a:prstGeom>
          <a:noFill/>
        </p:spPr>
        <p:txBody>
          <a:bodyPr wrap="square" lIns="0" tIns="0" rIns="0" bIns="0" rtlCol="0" anchor="t"/>
          <a:lstStyle/>
          <a:p>
            <a:pPr marL="0" indent="0">
              <a:lnSpc>
                <a:spcPts val="2600"/>
              </a:lnSpc>
              <a:buNone/>
            </a:pPr>
            <a:r>
              <a:rPr lang="en-US" sz="1600">
                <a:solidFill>
                  <a:srgbClr val="CFD0D8"/>
                </a:solidFill>
                <a:latin typeface="Instrument Sans Medium" pitchFamily="34" charset="0"/>
                <a:ea typeface="Instrument Sans Medium" pitchFamily="34" charset="-122"/>
                <a:cs typeface="Instrument Sans Medium" pitchFamily="34" charset="-120"/>
              </a:rPr>
              <a:t>VAs can access and retrieve information from the web, providing answers to queries and insights based on user needs.</a:t>
            </a:r>
            <a:endParaRPr lang="en-US" sz="1600"/>
          </a:p>
        </p:txBody>
      </p:sp>
      <p:sp>
        <p:nvSpPr>
          <p:cNvPr id="12" name="Shape 9"/>
          <p:cNvSpPr/>
          <p:nvPr/>
        </p:nvSpPr>
        <p:spPr>
          <a:xfrm>
            <a:off x="723543" y="6220658"/>
            <a:ext cx="465058" cy="465058"/>
          </a:xfrm>
          <a:prstGeom prst="roundRect">
            <a:avLst>
              <a:gd name="adj" fmla="val 18670"/>
            </a:avLst>
          </a:prstGeom>
          <a:solidFill>
            <a:srgbClr val="3D3D42"/>
          </a:solidFill>
          <a:ln w="7620">
            <a:solidFill>
              <a:srgbClr val="56565B"/>
            </a:solidFill>
            <a:prstDash val="solid"/>
          </a:ln>
        </p:spPr>
        <p:txBody>
          <a:bodyPr/>
          <a:lstStyle/>
          <a:p>
            <a:endParaRPr/>
          </a:p>
        </p:txBody>
      </p:sp>
      <p:sp>
        <p:nvSpPr>
          <p:cNvPr id="13" name="Text 10"/>
          <p:cNvSpPr/>
          <p:nvPr/>
        </p:nvSpPr>
        <p:spPr>
          <a:xfrm>
            <a:off x="866299" y="6298168"/>
            <a:ext cx="179546" cy="310039"/>
          </a:xfrm>
          <a:prstGeom prst="rect">
            <a:avLst/>
          </a:prstGeom>
          <a:noFill/>
        </p:spPr>
        <p:txBody>
          <a:bodyPr wrap="none" lIns="0" tIns="0" rIns="0" bIns="0" rtlCol="0" anchor="t"/>
          <a:lstStyle/>
          <a:p>
            <a:pPr marL="0" indent="0" algn="ctr">
              <a:lnSpc>
                <a:spcPts val="2400"/>
              </a:lnSpc>
              <a:buNone/>
            </a:pPr>
            <a:r>
              <a:rPr lang="en-US" sz="2400">
                <a:solidFill>
                  <a:srgbClr val="CFD0D8"/>
                </a:solidFill>
                <a:latin typeface="Instrument Sans Semi Bold" pitchFamily="34" charset="0"/>
                <a:ea typeface="Instrument Sans Semi Bold" pitchFamily="34" charset="-122"/>
                <a:cs typeface="Instrument Sans Semi Bold" pitchFamily="34" charset="-120"/>
              </a:rPr>
              <a:t>3</a:t>
            </a:r>
            <a:endParaRPr lang="en-US" sz="2400"/>
          </a:p>
        </p:txBody>
      </p:sp>
      <p:sp>
        <p:nvSpPr>
          <p:cNvPr id="14" name="Text 11"/>
          <p:cNvSpPr/>
          <p:nvPr/>
        </p:nvSpPr>
        <p:spPr>
          <a:xfrm>
            <a:off x="1395293" y="6220658"/>
            <a:ext cx="3922871" cy="322898"/>
          </a:xfrm>
          <a:prstGeom prst="rect">
            <a:avLst/>
          </a:prstGeom>
          <a:noFill/>
        </p:spPr>
        <p:txBody>
          <a:bodyPr wrap="none" lIns="0" tIns="0" rIns="0" bIns="0" rtlCol="0" anchor="t"/>
          <a:lstStyle/>
          <a:p>
            <a:pPr marL="0" indent="0">
              <a:lnSpc>
                <a:spcPts val="2500"/>
              </a:lnSpc>
              <a:buNone/>
            </a:pPr>
            <a:r>
              <a:rPr lang="en-US" sz="2000">
                <a:solidFill>
                  <a:srgbClr val="CFD0D8"/>
                </a:solidFill>
                <a:latin typeface="Instrument Sans Semi Bold" pitchFamily="34" charset="0"/>
                <a:ea typeface="Instrument Sans Semi Bold" pitchFamily="34" charset="-122"/>
                <a:cs typeface="Instrument Sans Semi Bold" pitchFamily="34" charset="-120"/>
              </a:rPr>
              <a:t>Personalized Recommendations</a:t>
            </a:r>
            <a:endParaRPr lang="en-US" sz="2000"/>
          </a:p>
        </p:txBody>
      </p:sp>
      <p:sp>
        <p:nvSpPr>
          <p:cNvPr id="15" name="Text 12"/>
          <p:cNvSpPr/>
          <p:nvPr/>
        </p:nvSpPr>
        <p:spPr>
          <a:xfrm>
            <a:off x="1395293" y="6667500"/>
            <a:ext cx="5816560" cy="661273"/>
          </a:xfrm>
          <a:prstGeom prst="rect">
            <a:avLst/>
          </a:prstGeom>
          <a:noFill/>
        </p:spPr>
        <p:txBody>
          <a:bodyPr wrap="square" lIns="0" tIns="0" rIns="0" bIns="0" rtlCol="0" anchor="t"/>
          <a:lstStyle/>
          <a:p>
            <a:pPr marL="0" indent="0">
              <a:lnSpc>
                <a:spcPts val="2600"/>
              </a:lnSpc>
              <a:buNone/>
            </a:pPr>
            <a:r>
              <a:rPr lang="en-US" sz="1600">
                <a:solidFill>
                  <a:srgbClr val="CFD0D8"/>
                </a:solidFill>
                <a:latin typeface="Instrument Sans Medium" pitchFamily="34" charset="0"/>
                <a:ea typeface="Instrument Sans Medium" pitchFamily="34" charset="-122"/>
                <a:cs typeface="Instrument Sans Medium" pitchFamily="34" charset="-120"/>
              </a:rPr>
              <a:t>VAs can recommend products, services, and content based on user preferences and past behavior.</a:t>
            </a:r>
            <a:endParaRPr lang="en-US" sz="1600"/>
          </a:p>
        </p:txBody>
      </p:sp>
      <p:sp>
        <p:nvSpPr>
          <p:cNvPr id="16" name="Shape 13"/>
          <p:cNvSpPr/>
          <p:nvPr/>
        </p:nvSpPr>
        <p:spPr>
          <a:xfrm>
            <a:off x="7418546" y="6220658"/>
            <a:ext cx="465058" cy="465058"/>
          </a:xfrm>
          <a:prstGeom prst="roundRect">
            <a:avLst>
              <a:gd name="adj" fmla="val 18670"/>
            </a:avLst>
          </a:prstGeom>
          <a:solidFill>
            <a:srgbClr val="3D3D42"/>
          </a:solidFill>
          <a:ln w="7620">
            <a:solidFill>
              <a:srgbClr val="56565B"/>
            </a:solidFill>
            <a:prstDash val="solid"/>
          </a:ln>
        </p:spPr>
        <p:txBody>
          <a:bodyPr/>
          <a:lstStyle/>
          <a:p>
            <a:endParaRPr/>
          </a:p>
        </p:txBody>
      </p:sp>
      <p:sp>
        <p:nvSpPr>
          <p:cNvPr id="17" name="Text 14"/>
          <p:cNvSpPr/>
          <p:nvPr/>
        </p:nvSpPr>
        <p:spPr>
          <a:xfrm>
            <a:off x="7555706" y="6298168"/>
            <a:ext cx="190738" cy="310039"/>
          </a:xfrm>
          <a:prstGeom prst="rect">
            <a:avLst/>
          </a:prstGeom>
          <a:noFill/>
        </p:spPr>
        <p:txBody>
          <a:bodyPr wrap="none" lIns="0" tIns="0" rIns="0" bIns="0" rtlCol="0" anchor="t"/>
          <a:lstStyle/>
          <a:p>
            <a:pPr marL="0" indent="0" algn="ctr">
              <a:lnSpc>
                <a:spcPts val="2400"/>
              </a:lnSpc>
              <a:buNone/>
            </a:pPr>
            <a:r>
              <a:rPr lang="en-US" sz="2400">
                <a:solidFill>
                  <a:srgbClr val="CFD0D8"/>
                </a:solidFill>
                <a:latin typeface="Instrument Sans Semi Bold" pitchFamily="34" charset="0"/>
                <a:ea typeface="Instrument Sans Semi Bold" pitchFamily="34" charset="-122"/>
                <a:cs typeface="Instrument Sans Semi Bold" pitchFamily="34" charset="-120"/>
              </a:rPr>
              <a:t>4</a:t>
            </a:r>
            <a:endParaRPr lang="en-US" sz="2400"/>
          </a:p>
        </p:txBody>
      </p:sp>
      <p:sp>
        <p:nvSpPr>
          <p:cNvPr id="18" name="Text 15"/>
          <p:cNvSpPr/>
          <p:nvPr/>
        </p:nvSpPr>
        <p:spPr>
          <a:xfrm>
            <a:off x="8090297" y="6220658"/>
            <a:ext cx="2935367" cy="322898"/>
          </a:xfrm>
          <a:prstGeom prst="rect">
            <a:avLst/>
          </a:prstGeom>
          <a:noFill/>
        </p:spPr>
        <p:txBody>
          <a:bodyPr wrap="none" lIns="0" tIns="0" rIns="0" bIns="0" rtlCol="0" anchor="t"/>
          <a:lstStyle/>
          <a:p>
            <a:pPr marL="0" indent="0">
              <a:lnSpc>
                <a:spcPts val="2500"/>
              </a:lnSpc>
              <a:buNone/>
            </a:pPr>
            <a:r>
              <a:rPr lang="en-US" sz="2000">
                <a:solidFill>
                  <a:srgbClr val="CFD0D8"/>
                </a:solidFill>
                <a:latin typeface="Instrument Sans Semi Bold" pitchFamily="34" charset="0"/>
                <a:ea typeface="Instrument Sans Semi Bold" pitchFamily="34" charset="-122"/>
                <a:cs typeface="Instrument Sans Semi Bold" pitchFamily="34" charset="-120"/>
              </a:rPr>
              <a:t>Smart Home Integration</a:t>
            </a:r>
            <a:endParaRPr lang="en-US" sz="2000"/>
          </a:p>
        </p:txBody>
      </p:sp>
      <p:sp>
        <p:nvSpPr>
          <p:cNvPr id="19" name="Text 16"/>
          <p:cNvSpPr/>
          <p:nvPr/>
        </p:nvSpPr>
        <p:spPr>
          <a:xfrm>
            <a:off x="8090297" y="6667500"/>
            <a:ext cx="5816560" cy="991910"/>
          </a:xfrm>
          <a:prstGeom prst="rect">
            <a:avLst/>
          </a:prstGeom>
          <a:noFill/>
        </p:spPr>
        <p:txBody>
          <a:bodyPr wrap="square" lIns="0" tIns="0" rIns="0" bIns="0" rtlCol="0" anchor="t"/>
          <a:lstStyle/>
          <a:p>
            <a:pPr marL="0" indent="0">
              <a:lnSpc>
                <a:spcPts val="2600"/>
              </a:lnSpc>
              <a:buNone/>
            </a:pPr>
            <a:r>
              <a:rPr lang="en-US" sz="1600">
                <a:solidFill>
                  <a:srgbClr val="CFD0D8"/>
                </a:solidFill>
                <a:latin typeface="Instrument Sans Medium" pitchFamily="34" charset="0"/>
                <a:ea typeface="Instrument Sans Medium" pitchFamily="34" charset="-122"/>
                <a:cs typeface="Instrument Sans Medium" pitchFamily="34" charset="-120"/>
              </a:rPr>
              <a:t>VAs can control smart home devices, adjusting lighting, temperature, and other aspects for user comfort and convenience.</a:t>
            </a:r>
            <a:endParaRPr lang="en-US" sz="160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7228" y="826591"/>
            <a:ext cx="5092660" cy="636508"/>
          </a:xfrm>
          <a:prstGeom prst="rect">
            <a:avLst/>
          </a:prstGeom>
          <a:noFill/>
        </p:spPr>
        <p:txBody>
          <a:bodyPr wrap="none" lIns="0" tIns="0" rIns="0" bIns="0" rtlCol="0" anchor="t"/>
          <a:lstStyle/>
          <a:p>
            <a:pPr marL="0" indent="0">
              <a:lnSpc>
                <a:spcPts val="5000"/>
              </a:lnSpc>
              <a:buNone/>
            </a:pPr>
            <a:endParaRPr lang="en-US" sz="2400" dirty="0"/>
          </a:p>
        </p:txBody>
      </p:sp>
      <p:sp>
        <p:nvSpPr>
          <p:cNvPr id="4" name="Shape 1"/>
          <p:cNvSpPr/>
          <p:nvPr/>
        </p:nvSpPr>
        <p:spPr>
          <a:xfrm>
            <a:off x="677228" y="1726287"/>
            <a:ext cx="435412" cy="435412"/>
          </a:xfrm>
          <a:prstGeom prst="roundRect">
            <a:avLst>
              <a:gd name="adj" fmla="val 40002"/>
            </a:avLst>
          </a:prstGeom>
          <a:solidFill>
            <a:srgbClr val="282C32"/>
          </a:solidFill>
          <a:effectLst>
            <a:outerShdw blurRad="48260" dist="24130" dir="13500000" algn="bl" rotWithShape="0">
              <a:srgbClr val="FFFFFF">
                <a:alpha val="10000"/>
              </a:srgbClr>
            </a:outerShdw>
          </a:effectLst>
        </p:spPr>
        <p:txBody>
          <a:bodyPr/>
          <a:lstStyle/>
          <a:p>
            <a:endParaRPr/>
          </a:p>
        </p:txBody>
      </p:sp>
      <p:sp>
        <p:nvSpPr>
          <p:cNvPr id="5" name="Text 2"/>
          <p:cNvSpPr/>
          <p:nvPr/>
        </p:nvSpPr>
        <p:spPr>
          <a:xfrm>
            <a:off x="840819" y="1791176"/>
            <a:ext cx="108228" cy="305514"/>
          </a:xfrm>
          <a:prstGeom prst="rect">
            <a:avLst/>
          </a:prstGeom>
          <a:noFill/>
        </p:spPr>
        <p:txBody>
          <a:bodyPr wrap="none" lIns="0" tIns="0" rIns="0" bIns="0" rtlCol="0" anchor="t"/>
          <a:lstStyle/>
          <a:p>
            <a:pPr marL="0" indent="0" algn="ctr">
              <a:lnSpc>
                <a:spcPts val="2400"/>
              </a:lnSpc>
              <a:buNone/>
            </a:pPr>
            <a:r>
              <a:rPr lang="en-US" sz="2400" b="1">
                <a:solidFill>
                  <a:srgbClr val="EEEFF5"/>
                </a:solidFill>
                <a:latin typeface="Barlow Bold" pitchFamily="34" charset="0"/>
                <a:ea typeface="Barlow Bold" pitchFamily="34" charset="-122"/>
                <a:cs typeface="Barlow Bold" pitchFamily="34" charset="-120"/>
              </a:rPr>
              <a:t>1</a:t>
            </a:r>
            <a:endParaRPr lang="en-US" sz="2400"/>
          </a:p>
        </p:txBody>
      </p:sp>
      <p:sp>
        <p:nvSpPr>
          <p:cNvPr id="6" name="Text 3"/>
          <p:cNvSpPr/>
          <p:nvPr/>
        </p:nvSpPr>
        <p:spPr>
          <a:xfrm>
            <a:off x="1306116" y="1726287"/>
            <a:ext cx="3169206" cy="636508"/>
          </a:xfrm>
          <a:prstGeom prst="rect">
            <a:avLst/>
          </a:prstGeom>
          <a:noFill/>
        </p:spPr>
        <p:txBody>
          <a:bodyPr wrap="square" lIns="0" tIns="0" rIns="0" bIns="0" rtlCol="0" anchor="t"/>
          <a:lstStyle/>
          <a:p>
            <a:pPr marL="0" indent="0">
              <a:lnSpc>
                <a:spcPts val="2500"/>
              </a:lnSpc>
              <a:buNone/>
            </a:pPr>
            <a:r>
              <a:rPr lang="en-US" sz="2000" b="1">
                <a:solidFill>
                  <a:srgbClr val="EEEFF5"/>
                </a:solidFill>
                <a:latin typeface="Barlow Bold" pitchFamily="34" charset="0"/>
                <a:ea typeface="Barlow Bold" pitchFamily="34" charset="-122"/>
                <a:cs typeface="Barlow Bold" pitchFamily="34" charset="-120"/>
              </a:rPr>
              <a:t>Cross-platform GUI automation</a:t>
            </a:r>
            <a:endParaRPr lang="en-US" sz="2000"/>
          </a:p>
        </p:txBody>
      </p:sp>
      <p:sp>
        <p:nvSpPr>
          <p:cNvPr id="7" name="Text 4"/>
          <p:cNvSpPr/>
          <p:nvPr/>
        </p:nvSpPr>
        <p:spPr>
          <a:xfrm>
            <a:off x="1306116" y="2478881"/>
            <a:ext cx="3169206" cy="1547813"/>
          </a:xfrm>
          <a:prstGeom prst="rect">
            <a:avLst/>
          </a:prstGeom>
          <a:noFill/>
        </p:spPr>
        <p:txBody>
          <a:bodyPr wrap="square" lIns="0" tIns="0" rIns="0" bIns="0" rtlCol="0" anchor="t"/>
          <a:lstStyle/>
          <a:p>
            <a:pPr marL="0" indent="0">
              <a:lnSpc>
                <a:spcPts val="2400"/>
              </a:lnSpc>
              <a:buNone/>
            </a:pPr>
            <a:r>
              <a:rPr lang="en-US" sz="1500">
                <a:solidFill>
                  <a:srgbClr val="EEEFF5"/>
                </a:solidFill>
                <a:latin typeface="Montserrat" pitchFamily="34" charset="0"/>
                <a:ea typeface="Montserrat" pitchFamily="34" charset="-122"/>
                <a:cs typeface="Montserrat" pitchFamily="34" charset="-120"/>
              </a:rPr>
              <a:t>PyAutoGUI is a cross-platform GUI automation Python module for human beings. Used to programmatically control the mouse &amp; keyboard.</a:t>
            </a:r>
            <a:endParaRPr lang="en-US" sz="1500"/>
          </a:p>
        </p:txBody>
      </p:sp>
      <p:sp>
        <p:nvSpPr>
          <p:cNvPr id="8" name="Shape 5"/>
          <p:cNvSpPr/>
          <p:nvPr/>
        </p:nvSpPr>
        <p:spPr>
          <a:xfrm>
            <a:off x="4668798" y="1726287"/>
            <a:ext cx="435412" cy="435412"/>
          </a:xfrm>
          <a:prstGeom prst="roundRect">
            <a:avLst>
              <a:gd name="adj" fmla="val 40002"/>
            </a:avLst>
          </a:prstGeom>
          <a:solidFill>
            <a:srgbClr val="282C32"/>
          </a:solidFill>
          <a:effectLst>
            <a:outerShdw blurRad="48260" dist="24130" dir="13500000" algn="bl" rotWithShape="0">
              <a:srgbClr val="FFFFFF">
                <a:alpha val="10000"/>
              </a:srgbClr>
            </a:outerShdw>
          </a:effectLst>
        </p:spPr>
        <p:txBody>
          <a:bodyPr/>
          <a:lstStyle/>
          <a:p>
            <a:endParaRPr/>
          </a:p>
        </p:txBody>
      </p:sp>
      <p:sp>
        <p:nvSpPr>
          <p:cNvPr id="9" name="Text 6"/>
          <p:cNvSpPr/>
          <p:nvPr/>
        </p:nvSpPr>
        <p:spPr>
          <a:xfrm>
            <a:off x="4800957" y="1791176"/>
            <a:ext cx="171093" cy="305514"/>
          </a:xfrm>
          <a:prstGeom prst="rect">
            <a:avLst/>
          </a:prstGeom>
          <a:noFill/>
        </p:spPr>
        <p:txBody>
          <a:bodyPr wrap="none" lIns="0" tIns="0" rIns="0" bIns="0" rtlCol="0" anchor="t"/>
          <a:lstStyle/>
          <a:p>
            <a:pPr marL="0" indent="0" algn="ctr">
              <a:lnSpc>
                <a:spcPts val="2400"/>
              </a:lnSpc>
              <a:buNone/>
            </a:pPr>
            <a:r>
              <a:rPr lang="en-US" sz="2400" b="1">
                <a:solidFill>
                  <a:srgbClr val="EEEFF5"/>
                </a:solidFill>
                <a:latin typeface="Barlow Bold" pitchFamily="34" charset="0"/>
                <a:ea typeface="Barlow Bold" pitchFamily="34" charset="-122"/>
                <a:cs typeface="Barlow Bold" pitchFamily="34" charset="-120"/>
              </a:rPr>
              <a:t>2</a:t>
            </a:r>
            <a:endParaRPr lang="en-US" sz="2400"/>
          </a:p>
        </p:txBody>
      </p:sp>
      <p:sp>
        <p:nvSpPr>
          <p:cNvPr id="10" name="Text 7"/>
          <p:cNvSpPr/>
          <p:nvPr/>
        </p:nvSpPr>
        <p:spPr>
          <a:xfrm>
            <a:off x="5297686" y="1726287"/>
            <a:ext cx="2579965" cy="318254"/>
          </a:xfrm>
          <a:prstGeom prst="rect">
            <a:avLst/>
          </a:prstGeom>
          <a:noFill/>
        </p:spPr>
        <p:txBody>
          <a:bodyPr wrap="none" lIns="0" tIns="0" rIns="0" bIns="0" rtlCol="0" anchor="t"/>
          <a:lstStyle/>
          <a:p>
            <a:pPr marL="0" indent="0">
              <a:lnSpc>
                <a:spcPts val="2500"/>
              </a:lnSpc>
              <a:buNone/>
            </a:pPr>
            <a:r>
              <a:rPr lang="en-US" sz="2000" b="1">
                <a:solidFill>
                  <a:srgbClr val="EEEFF5"/>
                </a:solidFill>
                <a:latin typeface="Barlow Bold" pitchFamily="34" charset="0"/>
                <a:ea typeface="Barlow Bold" pitchFamily="34" charset="-122"/>
                <a:cs typeface="Barlow Bold" pitchFamily="34" charset="-120"/>
              </a:rPr>
              <a:t>Simplifying complexity</a:t>
            </a:r>
            <a:endParaRPr lang="en-US" sz="2000"/>
          </a:p>
        </p:txBody>
      </p:sp>
      <p:sp>
        <p:nvSpPr>
          <p:cNvPr id="11" name="Text 8"/>
          <p:cNvSpPr/>
          <p:nvPr/>
        </p:nvSpPr>
        <p:spPr>
          <a:xfrm>
            <a:off x="5297686" y="2160627"/>
            <a:ext cx="3169206" cy="3095625"/>
          </a:xfrm>
          <a:prstGeom prst="rect">
            <a:avLst/>
          </a:prstGeom>
          <a:noFill/>
        </p:spPr>
        <p:txBody>
          <a:bodyPr wrap="square" lIns="0" tIns="0" rIns="0" bIns="0" rtlCol="0" anchor="t"/>
          <a:lstStyle/>
          <a:p>
            <a:pPr marL="0" indent="0">
              <a:lnSpc>
                <a:spcPts val="2400"/>
              </a:lnSpc>
              <a:buNone/>
            </a:pPr>
            <a:r>
              <a:rPr lang="en-US" sz="1500">
                <a:solidFill>
                  <a:srgbClr val="EEEFF5"/>
                </a:solidFill>
                <a:latin typeface="Montserrat" pitchFamily="34" charset="0"/>
                <a:ea typeface="Montserrat" pitchFamily="34" charset="-122"/>
                <a:cs typeface="Montserrat" pitchFamily="34" charset="-120"/>
              </a:rPr>
              <a:t>The three major operating systems (Windows, macOS, and Linux) each have different ways to programmatically control the mouse and keyboard. This can often involve confusing, obscure, and deeply technical details. The job of PyAutoGUI is to hide all of this complexity behind a simple API.</a:t>
            </a:r>
            <a:endParaRPr lang="en-US" sz="1500"/>
          </a:p>
        </p:txBody>
      </p:sp>
      <p:sp>
        <p:nvSpPr>
          <p:cNvPr id="12" name="Shape 9"/>
          <p:cNvSpPr/>
          <p:nvPr/>
        </p:nvSpPr>
        <p:spPr>
          <a:xfrm>
            <a:off x="677228" y="5667375"/>
            <a:ext cx="435412" cy="435412"/>
          </a:xfrm>
          <a:prstGeom prst="roundRect">
            <a:avLst>
              <a:gd name="adj" fmla="val 40002"/>
            </a:avLst>
          </a:prstGeom>
          <a:solidFill>
            <a:srgbClr val="282C32"/>
          </a:solidFill>
          <a:effectLst>
            <a:outerShdw blurRad="48260" dist="24130" dir="13500000" algn="bl" rotWithShape="0">
              <a:srgbClr val="FFFFFF">
                <a:alpha val="10000"/>
              </a:srgbClr>
            </a:outerShdw>
          </a:effectLst>
        </p:spPr>
        <p:txBody>
          <a:bodyPr/>
          <a:lstStyle/>
          <a:p>
            <a:endParaRPr/>
          </a:p>
        </p:txBody>
      </p:sp>
      <p:sp>
        <p:nvSpPr>
          <p:cNvPr id="13" name="Text 10"/>
          <p:cNvSpPr/>
          <p:nvPr/>
        </p:nvSpPr>
        <p:spPr>
          <a:xfrm>
            <a:off x="812363" y="5732264"/>
            <a:ext cx="165021" cy="305514"/>
          </a:xfrm>
          <a:prstGeom prst="rect">
            <a:avLst/>
          </a:prstGeom>
          <a:noFill/>
        </p:spPr>
        <p:txBody>
          <a:bodyPr wrap="none" lIns="0" tIns="0" rIns="0" bIns="0" rtlCol="0" anchor="t"/>
          <a:lstStyle/>
          <a:p>
            <a:pPr marL="0" indent="0" algn="ctr">
              <a:lnSpc>
                <a:spcPts val="2400"/>
              </a:lnSpc>
              <a:buNone/>
            </a:pPr>
            <a:r>
              <a:rPr lang="en-US" sz="2400" b="1">
                <a:solidFill>
                  <a:srgbClr val="EEEFF5"/>
                </a:solidFill>
                <a:latin typeface="Barlow Bold" pitchFamily="34" charset="0"/>
                <a:ea typeface="Barlow Bold" pitchFamily="34" charset="-122"/>
                <a:cs typeface="Barlow Bold" pitchFamily="34" charset="-120"/>
              </a:rPr>
              <a:t>3</a:t>
            </a:r>
            <a:endParaRPr lang="en-US" sz="2400"/>
          </a:p>
        </p:txBody>
      </p:sp>
      <p:sp>
        <p:nvSpPr>
          <p:cNvPr id="14" name="Text 11"/>
          <p:cNvSpPr/>
          <p:nvPr/>
        </p:nvSpPr>
        <p:spPr>
          <a:xfrm>
            <a:off x="1306116" y="5667375"/>
            <a:ext cx="2858453" cy="318254"/>
          </a:xfrm>
          <a:prstGeom prst="rect">
            <a:avLst/>
          </a:prstGeom>
          <a:noFill/>
        </p:spPr>
        <p:txBody>
          <a:bodyPr wrap="none" lIns="0" tIns="0" rIns="0" bIns="0" rtlCol="0" anchor="t"/>
          <a:lstStyle/>
          <a:p>
            <a:pPr marL="0" indent="0">
              <a:lnSpc>
                <a:spcPts val="2500"/>
              </a:lnSpc>
              <a:buNone/>
            </a:pPr>
            <a:r>
              <a:rPr lang="en-US" sz="2000" b="1">
                <a:solidFill>
                  <a:srgbClr val="EEEFF5"/>
                </a:solidFill>
                <a:latin typeface="Barlow Bold" pitchFamily="34" charset="0"/>
                <a:ea typeface="Barlow Bold" pitchFamily="34" charset="-122"/>
                <a:cs typeface="Barlow Bold" pitchFamily="34" charset="-120"/>
              </a:rPr>
              <a:t>Windows implementation</a:t>
            </a:r>
            <a:endParaRPr lang="en-US" sz="2000"/>
          </a:p>
        </p:txBody>
      </p:sp>
      <p:sp>
        <p:nvSpPr>
          <p:cNvPr id="15" name="Text 12"/>
          <p:cNvSpPr/>
          <p:nvPr/>
        </p:nvSpPr>
        <p:spPr>
          <a:xfrm>
            <a:off x="1306116" y="6101715"/>
            <a:ext cx="7160657" cy="619125"/>
          </a:xfrm>
          <a:prstGeom prst="rect">
            <a:avLst/>
          </a:prstGeom>
          <a:noFill/>
        </p:spPr>
        <p:txBody>
          <a:bodyPr wrap="square" lIns="0" tIns="0" rIns="0" bIns="0" rtlCol="0" anchor="t"/>
          <a:lstStyle/>
          <a:p>
            <a:pPr marL="0" indent="0">
              <a:lnSpc>
                <a:spcPts val="2400"/>
              </a:lnSpc>
              <a:buNone/>
            </a:pPr>
            <a:r>
              <a:rPr lang="en-US" sz="1500">
                <a:solidFill>
                  <a:srgbClr val="EEEFF5"/>
                </a:solidFill>
                <a:latin typeface="Montserrat" pitchFamily="34" charset="0"/>
                <a:ea typeface="Montserrat" pitchFamily="34" charset="-122"/>
                <a:cs typeface="Montserrat" pitchFamily="34" charset="-120"/>
              </a:rPr>
              <a:t>On Windows, PyAutoGUI accesses the Windows API (also called the WinAPI or win32 API) through the built-in</a:t>
            </a:r>
            <a:endParaRPr lang="en-US" sz="1500"/>
          </a:p>
        </p:txBody>
      </p:sp>
      <p:sp>
        <p:nvSpPr>
          <p:cNvPr id="16" name="Text 13"/>
          <p:cNvSpPr/>
          <p:nvPr/>
        </p:nvSpPr>
        <p:spPr>
          <a:xfrm>
            <a:off x="1618239" y="435412"/>
            <a:ext cx="5092660" cy="636508"/>
          </a:xfrm>
          <a:prstGeom prst="rect">
            <a:avLst/>
          </a:prstGeom>
          <a:noFill/>
        </p:spPr>
        <p:txBody>
          <a:bodyPr wrap="none" lIns="0" tIns="0" rIns="0" bIns="0" rtlCol="0" anchor="t"/>
          <a:lstStyle/>
          <a:p>
            <a:pPr marL="0" indent="0">
              <a:lnSpc>
                <a:spcPts val="5000"/>
              </a:lnSpc>
              <a:buNone/>
            </a:pPr>
            <a:r>
              <a:rPr lang="en-US" sz="4000" b="1" dirty="0">
                <a:solidFill>
                  <a:srgbClr val="9998FF"/>
                </a:solidFill>
                <a:latin typeface="Barlow Bold" pitchFamily="34" charset="0"/>
                <a:ea typeface="Barlow Bold" pitchFamily="34" charset="-122"/>
                <a:cs typeface="Barlow Bold" pitchFamily="34" charset="-120"/>
              </a:rPr>
              <a:t>Python Libraries Used</a:t>
            </a:r>
            <a:endParaRPr lang="en-US" sz="4000" dirty="0"/>
          </a:p>
        </p:txBody>
      </p:sp>
      <p:pic>
        <p:nvPicPr>
          <p:cNvPr id="17" name="Image 0" descr="preencoded.png">
            <a:extLst>
              <a:ext uri="{FF2B5EF4-FFF2-40B4-BE49-F238E27FC236}">
                <a16:creationId xmlns:a16="http://schemas.microsoft.com/office/drawing/2014/main" id="{8B03A2CD-E2A1-9F4B-FE2C-20B5FFD5D744}"/>
              </a:ext>
            </a:extLst>
          </p:cNvPr>
          <p:cNvPicPr>
            <a:picLocks noChangeAspect="1"/>
          </p:cNvPicPr>
          <p:nvPr/>
        </p:nvPicPr>
        <p:blipFill>
          <a:blip r:embed="rId4"/>
          <a:stretch>
            <a:fillRect/>
          </a:stretch>
        </p:blipFill>
        <p:spPr>
          <a:xfrm>
            <a:off x="9138014" y="3537"/>
            <a:ext cx="5486400" cy="822960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54116"/>
          </a:xfrm>
          <a:prstGeom prst="rect">
            <a:avLst/>
          </a:prstGeom>
        </p:spPr>
      </p:pic>
      <p:sp>
        <p:nvSpPr>
          <p:cNvPr id="3" name="Text 0"/>
          <p:cNvSpPr/>
          <p:nvPr/>
        </p:nvSpPr>
        <p:spPr>
          <a:xfrm>
            <a:off x="687110" y="2993946"/>
            <a:ext cx="5166479" cy="645676"/>
          </a:xfrm>
          <a:prstGeom prst="rect">
            <a:avLst/>
          </a:prstGeom>
          <a:noFill/>
        </p:spPr>
        <p:txBody>
          <a:bodyPr wrap="none" lIns="0" tIns="0" rIns="0" bIns="0" rtlCol="0" anchor="t"/>
          <a:lstStyle/>
          <a:p>
            <a:pPr marL="0" indent="0">
              <a:lnSpc>
                <a:spcPts val="5050"/>
              </a:lnSpc>
              <a:buNone/>
            </a:pPr>
            <a:r>
              <a:rPr lang="en-US" sz="4050" b="1">
                <a:solidFill>
                  <a:srgbClr val="9998FF"/>
                </a:solidFill>
                <a:latin typeface="Barlow Bold" pitchFamily="34" charset="0"/>
                <a:ea typeface="Barlow Bold" pitchFamily="34" charset="-122"/>
                <a:cs typeface="Barlow Bold" pitchFamily="34" charset="-120"/>
              </a:rPr>
              <a:t>01</a:t>
            </a:r>
            <a:endParaRPr lang="en-US" sz="4050"/>
          </a:p>
        </p:txBody>
      </p:sp>
      <p:sp>
        <p:nvSpPr>
          <p:cNvPr id="4" name="Text 1"/>
          <p:cNvSpPr/>
          <p:nvPr/>
        </p:nvSpPr>
        <p:spPr>
          <a:xfrm>
            <a:off x="687110" y="3934063"/>
            <a:ext cx="6326981" cy="645676"/>
          </a:xfrm>
          <a:prstGeom prst="rect">
            <a:avLst/>
          </a:prstGeom>
          <a:noFill/>
        </p:spPr>
        <p:txBody>
          <a:bodyPr wrap="none" lIns="0" tIns="0" rIns="0" bIns="0" rtlCol="0" anchor="t"/>
          <a:lstStyle/>
          <a:p>
            <a:pPr marL="0" indent="0">
              <a:lnSpc>
                <a:spcPts val="5050"/>
              </a:lnSpc>
              <a:buNone/>
            </a:pPr>
            <a:r>
              <a:rPr lang="en-US" sz="4050" b="1">
                <a:solidFill>
                  <a:srgbClr val="9998FF"/>
                </a:solidFill>
                <a:latin typeface="Barlow Bold" pitchFamily="34" charset="0"/>
                <a:ea typeface="Barlow Bold" pitchFamily="34" charset="-122"/>
                <a:cs typeface="Barlow Bold" pitchFamily="34" charset="-120"/>
              </a:rPr>
              <a:t>Speech Recognition Module</a:t>
            </a:r>
            <a:endParaRPr lang="en-US" sz="4050"/>
          </a:p>
        </p:txBody>
      </p:sp>
      <p:sp>
        <p:nvSpPr>
          <p:cNvPr id="5" name="Shape 2"/>
          <p:cNvSpPr/>
          <p:nvPr/>
        </p:nvSpPr>
        <p:spPr>
          <a:xfrm>
            <a:off x="687110" y="5757624"/>
            <a:ext cx="3093125" cy="196215"/>
          </a:xfrm>
          <a:prstGeom prst="roundRect">
            <a:avLst>
              <a:gd name="adj" fmla="val 90053"/>
            </a:avLst>
          </a:prstGeom>
          <a:solidFill>
            <a:srgbClr val="282C32"/>
          </a:solidFill>
          <a:effectLst>
            <a:outerShdw blurRad="48260" dist="24130" dir="13500000" algn="bl" rotWithShape="0">
              <a:srgbClr val="FFFFFF">
                <a:alpha val="10000"/>
              </a:srgbClr>
            </a:outerShdw>
          </a:effectLst>
        </p:spPr>
        <p:txBody>
          <a:bodyPr/>
          <a:lstStyle/>
          <a:p>
            <a:endParaRPr/>
          </a:p>
        </p:txBody>
      </p:sp>
      <p:sp>
        <p:nvSpPr>
          <p:cNvPr id="6" name="Text 3"/>
          <p:cNvSpPr/>
          <p:nvPr/>
        </p:nvSpPr>
        <p:spPr>
          <a:xfrm>
            <a:off x="687110" y="6248281"/>
            <a:ext cx="2583180" cy="322898"/>
          </a:xfrm>
          <a:prstGeom prst="rect">
            <a:avLst/>
          </a:prstGeom>
          <a:noFill/>
        </p:spPr>
        <p:txBody>
          <a:bodyPr wrap="none" lIns="0" tIns="0" rIns="0" bIns="0" rtlCol="0" anchor="t"/>
          <a:lstStyle/>
          <a:p>
            <a:pPr marL="0" indent="0" algn="l">
              <a:lnSpc>
                <a:spcPts val="2500"/>
              </a:lnSpc>
              <a:buNone/>
            </a:pPr>
            <a:r>
              <a:rPr lang="en-US" sz="2000" b="1">
                <a:solidFill>
                  <a:srgbClr val="EEEFF5"/>
                </a:solidFill>
                <a:latin typeface="Barlow Bold" pitchFamily="34" charset="0"/>
                <a:ea typeface="Barlow Bold" pitchFamily="34" charset="-122"/>
                <a:cs typeface="Barlow Bold" pitchFamily="34" charset="-120"/>
              </a:rPr>
              <a:t>Installation and Import</a:t>
            </a:r>
            <a:endParaRPr lang="en-US" sz="2000"/>
          </a:p>
        </p:txBody>
      </p:sp>
      <p:sp>
        <p:nvSpPr>
          <p:cNvPr id="7" name="Text 4"/>
          <p:cNvSpPr/>
          <p:nvPr/>
        </p:nvSpPr>
        <p:spPr>
          <a:xfrm>
            <a:off x="687110" y="6688931"/>
            <a:ext cx="3093125" cy="628174"/>
          </a:xfrm>
          <a:prstGeom prst="rect">
            <a:avLst/>
          </a:prstGeom>
          <a:noFill/>
        </p:spPr>
        <p:txBody>
          <a:bodyPr wrap="square" lIns="0" tIns="0" rIns="0" bIns="0" rtlCol="0" anchor="t"/>
          <a:lstStyle/>
          <a:p>
            <a:pPr marL="0" indent="0" algn="l">
              <a:lnSpc>
                <a:spcPts val="2450"/>
              </a:lnSpc>
              <a:buNone/>
            </a:pPr>
            <a:r>
              <a:rPr lang="en-US" sz="1500">
                <a:solidFill>
                  <a:srgbClr val="EEEFF5"/>
                </a:solidFill>
                <a:latin typeface="Montserrat" pitchFamily="34" charset="0"/>
                <a:ea typeface="Montserrat" pitchFamily="34" charset="-122"/>
                <a:cs typeface="Montserrat" pitchFamily="34" charset="-120"/>
              </a:rPr>
              <a:t>pip install SpeechRecognition import speech_recognition</a:t>
            </a:r>
            <a:endParaRPr lang="en-US" sz="1500"/>
          </a:p>
        </p:txBody>
      </p:sp>
      <p:sp>
        <p:nvSpPr>
          <p:cNvPr id="8" name="Shape 5"/>
          <p:cNvSpPr/>
          <p:nvPr/>
        </p:nvSpPr>
        <p:spPr>
          <a:xfrm>
            <a:off x="4074676" y="5463064"/>
            <a:ext cx="3093244" cy="196215"/>
          </a:xfrm>
          <a:prstGeom prst="roundRect">
            <a:avLst>
              <a:gd name="adj" fmla="val 90053"/>
            </a:avLst>
          </a:prstGeom>
          <a:solidFill>
            <a:srgbClr val="282C32"/>
          </a:solidFill>
          <a:effectLst>
            <a:outerShdw blurRad="48260" dist="24130" dir="13500000" algn="bl" rotWithShape="0">
              <a:srgbClr val="FFFFFF">
                <a:alpha val="10000"/>
              </a:srgbClr>
            </a:outerShdw>
          </a:effectLst>
        </p:spPr>
        <p:txBody>
          <a:bodyPr/>
          <a:lstStyle/>
          <a:p>
            <a:endParaRPr/>
          </a:p>
        </p:txBody>
      </p:sp>
      <p:sp>
        <p:nvSpPr>
          <p:cNvPr id="9" name="Text 6"/>
          <p:cNvSpPr/>
          <p:nvPr/>
        </p:nvSpPr>
        <p:spPr>
          <a:xfrm>
            <a:off x="4074676" y="5953720"/>
            <a:ext cx="2583180" cy="322898"/>
          </a:xfrm>
          <a:prstGeom prst="rect">
            <a:avLst/>
          </a:prstGeom>
          <a:noFill/>
        </p:spPr>
        <p:txBody>
          <a:bodyPr wrap="none" lIns="0" tIns="0" rIns="0" bIns="0" rtlCol="0" anchor="t"/>
          <a:lstStyle/>
          <a:p>
            <a:pPr marL="0" indent="0" algn="l">
              <a:lnSpc>
                <a:spcPts val="2500"/>
              </a:lnSpc>
              <a:buNone/>
            </a:pPr>
            <a:r>
              <a:rPr lang="en-US" sz="2000" b="1">
                <a:solidFill>
                  <a:srgbClr val="EEEFF5"/>
                </a:solidFill>
                <a:latin typeface="Barlow Bold" pitchFamily="34" charset="0"/>
                <a:ea typeface="Barlow Bold" pitchFamily="34" charset="-122"/>
                <a:cs typeface="Barlow Bold" pitchFamily="34" charset="-120"/>
              </a:rPr>
              <a:t>Audio Capture</a:t>
            </a:r>
            <a:endParaRPr lang="en-US" sz="2000"/>
          </a:p>
        </p:txBody>
      </p:sp>
      <p:sp>
        <p:nvSpPr>
          <p:cNvPr id="10" name="Text 7"/>
          <p:cNvSpPr/>
          <p:nvPr/>
        </p:nvSpPr>
        <p:spPr>
          <a:xfrm>
            <a:off x="4074676" y="6394371"/>
            <a:ext cx="3093244" cy="628174"/>
          </a:xfrm>
          <a:prstGeom prst="rect">
            <a:avLst/>
          </a:prstGeom>
          <a:noFill/>
        </p:spPr>
        <p:txBody>
          <a:bodyPr wrap="square" lIns="0" tIns="0" rIns="0" bIns="0" rtlCol="0" anchor="t"/>
          <a:lstStyle/>
          <a:p>
            <a:pPr marL="0" indent="0" algn="l">
              <a:lnSpc>
                <a:spcPts val="2450"/>
              </a:lnSpc>
              <a:buNone/>
            </a:pPr>
            <a:r>
              <a:rPr lang="en-US" sz="1500">
                <a:solidFill>
                  <a:srgbClr val="EEEFF5"/>
                </a:solidFill>
                <a:latin typeface="Montserrat" pitchFamily="34" charset="0"/>
                <a:ea typeface="Montserrat" pitchFamily="34" charset="-122"/>
                <a:cs typeface="Montserrat" pitchFamily="34" charset="-120"/>
              </a:rPr>
              <a:t>Capturing audio from the microphone using PyAudio.</a:t>
            </a:r>
            <a:endParaRPr lang="en-US" sz="1500"/>
          </a:p>
        </p:txBody>
      </p:sp>
      <p:sp>
        <p:nvSpPr>
          <p:cNvPr id="11" name="Shape 8"/>
          <p:cNvSpPr/>
          <p:nvPr/>
        </p:nvSpPr>
        <p:spPr>
          <a:xfrm>
            <a:off x="7462361" y="5168622"/>
            <a:ext cx="3093244" cy="196215"/>
          </a:xfrm>
          <a:prstGeom prst="roundRect">
            <a:avLst>
              <a:gd name="adj" fmla="val 90053"/>
            </a:avLst>
          </a:prstGeom>
          <a:solidFill>
            <a:srgbClr val="282C32"/>
          </a:solidFill>
          <a:effectLst>
            <a:outerShdw blurRad="48260" dist="24130" dir="13500000" algn="bl" rotWithShape="0">
              <a:srgbClr val="FFFFFF">
                <a:alpha val="10000"/>
              </a:srgbClr>
            </a:outerShdw>
          </a:effectLst>
        </p:spPr>
        <p:txBody>
          <a:bodyPr/>
          <a:lstStyle/>
          <a:p>
            <a:endParaRPr/>
          </a:p>
        </p:txBody>
      </p:sp>
      <p:sp>
        <p:nvSpPr>
          <p:cNvPr id="12" name="Text 9"/>
          <p:cNvSpPr/>
          <p:nvPr/>
        </p:nvSpPr>
        <p:spPr>
          <a:xfrm>
            <a:off x="7462361" y="5659279"/>
            <a:ext cx="2583180" cy="322898"/>
          </a:xfrm>
          <a:prstGeom prst="rect">
            <a:avLst/>
          </a:prstGeom>
          <a:noFill/>
        </p:spPr>
        <p:txBody>
          <a:bodyPr wrap="none" lIns="0" tIns="0" rIns="0" bIns="0" rtlCol="0" anchor="t"/>
          <a:lstStyle/>
          <a:p>
            <a:pPr marL="0" indent="0" algn="l">
              <a:lnSpc>
                <a:spcPts val="2500"/>
              </a:lnSpc>
              <a:buNone/>
            </a:pPr>
            <a:r>
              <a:rPr lang="en-US" sz="2000" b="1">
                <a:solidFill>
                  <a:srgbClr val="EEEFF5"/>
                </a:solidFill>
                <a:latin typeface="Barlow Bold" pitchFamily="34" charset="0"/>
                <a:ea typeface="Barlow Bold" pitchFamily="34" charset="-122"/>
                <a:cs typeface="Barlow Bold" pitchFamily="34" charset="-120"/>
              </a:rPr>
              <a:t>Audio Processing</a:t>
            </a:r>
            <a:endParaRPr lang="en-US" sz="2000"/>
          </a:p>
        </p:txBody>
      </p:sp>
      <p:sp>
        <p:nvSpPr>
          <p:cNvPr id="13" name="Text 10"/>
          <p:cNvSpPr/>
          <p:nvPr/>
        </p:nvSpPr>
        <p:spPr>
          <a:xfrm>
            <a:off x="7462361" y="6099929"/>
            <a:ext cx="3093244" cy="1256348"/>
          </a:xfrm>
          <a:prstGeom prst="rect">
            <a:avLst/>
          </a:prstGeom>
          <a:noFill/>
        </p:spPr>
        <p:txBody>
          <a:bodyPr wrap="square" lIns="0" tIns="0" rIns="0" bIns="0" rtlCol="0" anchor="t"/>
          <a:lstStyle/>
          <a:p>
            <a:pPr marL="0" indent="0" algn="l">
              <a:lnSpc>
                <a:spcPts val="2450"/>
              </a:lnSpc>
              <a:buNone/>
            </a:pPr>
            <a:r>
              <a:rPr lang="en-US" sz="1500">
                <a:solidFill>
                  <a:srgbClr val="EEEFF5"/>
                </a:solidFill>
                <a:latin typeface="Montserrat" pitchFamily="34" charset="0"/>
                <a:ea typeface="Montserrat" pitchFamily="34" charset="-122"/>
                <a:cs typeface="Montserrat" pitchFamily="34" charset="-120"/>
              </a:rPr>
              <a:t>Converting the audio signal into data that the SpeechRecognition library can work with.</a:t>
            </a:r>
            <a:endParaRPr lang="en-US" sz="1500"/>
          </a:p>
        </p:txBody>
      </p:sp>
      <p:sp>
        <p:nvSpPr>
          <p:cNvPr id="14" name="Shape 11"/>
          <p:cNvSpPr/>
          <p:nvPr/>
        </p:nvSpPr>
        <p:spPr>
          <a:xfrm>
            <a:off x="10850047" y="4874181"/>
            <a:ext cx="3093244" cy="196215"/>
          </a:xfrm>
          <a:prstGeom prst="roundRect">
            <a:avLst>
              <a:gd name="adj" fmla="val 90053"/>
            </a:avLst>
          </a:prstGeom>
          <a:solidFill>
            <a:srgbClr val="282C32"/>
          </a:solidFill>
          <a:effectLst>
            <a:outerShdw blurRad="48260" dist="24130" dir="13500000" algn="bl" rotWithShape="0">
              <a:srgbClr val="FFFFFF">
                <a:alpha val="10000"/>
              </a:srgbClr>
            </a:outerShdw>
          </a:effectLst>
        </p:spPr>
        <p:txBody>
          <a:bodyPr/>
          <a:lstStyle/>
          <a:p>
            <a:endParaRPr/>
          </a:p>
        </p:txBody>
      </p:sp>
      <p:sp>
        <p:nvSpPr>
          <p:cNvPr id="15" name="Text 12"/>
          <p:cNvSpPr/>
          <p:nvPr/>
        </p:nvSpPr>
        <p:spPr>
          <a:xfrm>
            <a:off x="10850047" y="5364837"/>
            <a:ext cx="2583180" cy="322898"/>
          </a:xfrm>
          <a:prstGeom prst="rect">
            <a:avLst/>
          </a:prstGeom>
          <a:noFill/>
        </p:spPr>
        <p:txBody>
          <a:bodyPr wrap="none" lIns="0" tIns="0" rIns="0" bIns="0" rtlCol="0" anchor="t"/>
          <a:lstStyle/>
          <a:p>
            <a:pPr marL="0" indent="0" algn="l">
              <a:lnSpc>
                <a:spcPts val="2500"/>
              </a:lnSpc>
              <a:buNone/>
            </a:pPr>
            <a:r>
              <a:rPr lang="en-US" sz="2000" b="1">
                <a:solidFill>
                  <a:srgbClr val="EEEFF5"/>
                </a:solidFill>
                <a:latin typeface="Barlow Bold" pitchFamily="34" charset="0"/>
                <a:ea typeface="Barlow Bold" pitchFamily="34" charset="-122"/>
                <a:cs typeface="Barlow Bold" pitchFamily="34" charset="-120"/>
              </a:rPr>
              <a:t>Recognition</a:t>
            </a:r>
            <a:endParaRPr lang="en-US" sz="2000"/>
          </a:p>
        </p:txBody>
      </p:sp>
      <p:sp>
        <p:nvSpPr>
          <p:cNvPr id="16" name="Text 13"/>
          <p:cNvSpPr/>
          <p:nvPr/>
        </p:nvSpPr>
        <p:spPr>
          <a:xfrm>
            <a:off x="10850047" y="5805488"/>
            <a:ext cx="3093244" cy="1884521"/>
          </a:xfrm>
          <a:prstGeom prst="rect">
            <a:avLst/>
          </a:prstGeom>
          <a:noFill/>
        </p:spPr>
        <p:txBody>
          <a:bodyPr wrap="square" lIns="0" tIns="0" rIns="0" bIns="0" rtlCol="0" anchor="t"/>
          <a:lstStyle/>
          <a:p>
            <a:pPr marL="0" indent="0" algn="l">
              <a:lnSpc>
                <a:spcPts val="2450"/>
              </a:lnSpc>
              <a:buNone/>
            </a:pPr>
            <a:r>
              <a:rPr lang="en-US" sz="1500">
                <a:solidFill>
                  <a:srgbClr val="EEEFF5"/>
                </a:solidFill>
                <a:latin typeface="Montserrat" pitchFamily="34" charset="0"/>
                <a:ea typeface="Montserrat" pitchFamily="34" charset="-122"/>
                <a:cs typeface="Montserrat" pitchFamily="34" charset="-120"/>
              </a:rPr>
              <a:t>Calling the recognize_google() method (or another available recognition method) on the SpeechRecognition library to convert the audio data into text.</a:t>
            </a:r>
            <a:endParaRPr lang="en-US" sz="150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172"/>
          </a:xfrm>
          <a:prstGeom prst="rect">
            <a:avLst/>
          </a:prstGeom>
        </p:spPr>
      </p:pic>
      <p:sp>
        <p:nvSpPr>
          <p:cNvPr id="3" name="Text 0"/>
          <p:cNvSpPr/>
          <p:nvPr/>
        </p:nvSpPr>
        <p:spPr>
          <a:xfrm>
            <a:off x="6102548" y="484108"/>
            <a:ext cx="4632960" cy="579001"/>
          </a:xfrm>
          <a:prstGeom prst="rect">
            <a:avLst/>
          </a:prstGeom>
          <a:noFill/>
        </p:spPr>
        <p:txBody>
          <a:bodyPr wrap="none" lIns="0" tIns="0" rIns="0" bIns="0" rtlCol="0" anchor="t"/>
          <a:lstStyle/>
          <a:p>
            <a:pPr marL="0" indent="0">
              <a:lnSpc>
                <a:spcPts val="4550"/>
              </a:lnSpc>
              <a:buNone/>
            </a:pPr>
            <a:r>
              <a:rPr lang="en-US" sz="3600" b="1" dirty="0">
                <a:solidFill>
                  <a:srgbClr val="9998FF"/>
                </a:solidFill>
                <a:latin typeface="Barlow Bold" pitchFamily="34" charset="0"/>
                <a:ea typeface="Barlow Bold" pitchFamily="34" charset="-122"/>
                <a:cs typeface="Barlow Bold" pitchFamily="34" charset="-120"/>
              </a:rPr>
              <a:t>02</a:t>
            </a:r>
            <a:endParaRPr lang="en-US" sz="3600" dirty="0"/>
          </a:p>
        </p:txBody>
      </p:sp>
      <p:sp>
        <p:nvSpPr>
          <p:cNvPr id="4" name="Text 1"/>
          <p:cNvSpPr/>
          <p:nvPr/>
        </p:nvSpPr>
        <p:spPr>
          <a:xfrm>
            <a:off x="6102548" y="1327190"/>
            <a:ext cx="4632960" cy="579001"/>
          </a:xfrm>
          <a:prstGeom prst="rect">
            <a:avLst/>
          </a:prstGeom>
          <a:noFill/>
        </p:spPr>
        <p:txBody>
          <a:bodyPr wrap="none" lIns="0" tIns="0" rIns="0" bIns="0" rtlCol="0" anchor="t"/>
          <a:lstStyle/>
          <a:p>
            <a:pPr marL="0" indent="0">
              <a:lnSpc>
                <a:spcPts val="4550"/>
              </a:lnSpc>
              <a:buNone/>
            </a:pPr>
            <a:r>
              <a:rPr lang="en-US" sz="3600" b="1">
                <a:solidFill>
                  <a:srgbClr val="9998FF"/>
                </a:solidFill>
                <a:latin typeface="Barlow Bold" pitchFamily="34" charset="0"/>
                <a:ea typeface="Barlow Bold" pitchFamily="34" charset="-122"/>
                <a:cs typeface="Barlow Bold" pitchFamily="34" charset="-120"/>
              </a:rPr>
              <a:t>Pyttsx3 Library</a:t>
            </a:r>
            <a:endParaRPr lang="en-US" sz="3600"/>
          </a:p>
        </p:txBody>
      </p:sp>
      <p:pic>
        <p:nvPicPr>
          <p:cNvPr id="5" name="Image 1" descr="preencoded.png"/>
          <p:cNvPicPr>
            <a:picLocks noChangeAspect="1"/>
          </p:cNvPicPr>
          <p:nvPr/>
        </p:nvPicPr>
        <p:blipFill>
          <a:blip r:embed="rId4"/>
          <a:stretch>
            <a:fillRect/>
          </a:stretch>
        </p:blipFill>
        <p:spPr>
          <a:xfrm>
            <a:off x="6102548" y="2170271"/>
            <a:ext cx="880229" cy="1056323"/>
          </a:xfrm>
          <a:prstGeom prst="rect">
            <a:avLst/>
          </a:prstGeom>
        </p:spPr>
      </p:pic>
      <p:sp>
        <p:nvSpPr>
          <p:cNvPr id="6" name="Text 2"/>
          <p:cNvSpPr/>
          <p:nvPr/>
        </p:nvSpPr>
        <p:spPr>
          <a:xfrm>
            <a:off x="7246858" y="2346246"/>
            <a:ext cx="2316480" cy="289560"/>
          </a:xfrm>
          <a:prstGeom prst="rect">
            <a:avLst/>
          </a:prstGeom>
          <a:noFill/>
        </p:spPr>
        <p:txBody>
          <a:bodyPr wrap="none" lIns="0" tIns="0" rIns="0" bIns="0" rtlCol="0" anchor="t"/>
          <a:lstStyle/>
          <a:p>
            <a:pPr marL="0" indent="0" algn="l">
              <a:lnSpc>
                <a:spcPts val="2250"/>
              </a:lnSpc>
              <a:buNone/>
            </a:pPr>
            <a:r>
              <a:rPr lang="en-US" sz="1800" b="1">
                <a:solidFill>
                  <a:srgbClr val="EEEFF5"/>
                </a:solidFill>
                <a:latin typeface="Barlow Bold" pitchFamily="34" charset="0"/>
                <a:ea typeface="Barlow Bold" pitchFamily="34" charset="-122"/>
                <a:cs typeface="Barlow Bold" pitchFamily="34" charset="-120"/>
              </a:rPr>
              <a:t>Installation and Import</a:t>
            </a:r>
            <a:endParaRPr lang="en-US" sz="1800"/>
          </a:p>
        </p:txBody>
      </p:sp>
      <p:sp>
        <p:nvSpPr>
          <p:cNvPr id="7" name="Text 3"/>
          <p:cNvSpPr/>
          <p:nvPr/>
        </p:nvSpPr>
        <p:spPr>
          <a:xfrm>
            <a:off x="7246858" y="2741414"/>
            <a:ext cx="6767393" cy="281702"/>
          </a:xfrm>
          <a:prstGeom prst="rect">
            <a:avLst/>
          </a:prstGeom>
          <a:noFill/>
        </p:spPr>
        <p:txBody>
          <a:bodyPr wrap="none" lIns="0" tIns="0" rIns="0" bIns="0" rtlCol="0" anchor="t"/>
          <a:lstStyle/>
          <a:p>
            <a:pPr marL="0" indent="0" algn="l">
              <a:lnSpc>
                <a:spcPts val="2200"/>
              </a:lnSpc>
              <a:buNone/>
            </a:pPr>
            <a:r>
              <a:rPr lang="en-US" sz="1350">
                <a:solidFill>
                  <a:srgbClr val="EEEFF5"/>
                </a:solidFill>
                <a:latin typeface="Montserrat" pitchFamily="34" charset="0"/>
                <a:ea typeface="Montserrat" pitchFamily="34" charset="-122"/>
                <a:cs typeface="Montserrat" pitchFamily="34" charset="-120"/>
              </a:rPr>
              <a:t>pip install pyttsx3 import pyttsx3</a:t>
            </a:r>
            <a:endParaRPr lang="en-US" sz="1350"/>
          </a:p>
        </p:txBody>
      </p:sp>
      <p:pic>
        <p:nvPicPr>
          <p:cNvPr id="8" name="Image 2" descr="preencoded.png"/>
          <p:cNvPicPr>
            <a:picLocks noChangeAspect="1"/>
          </p:cNvPicPr>
          <p:nvPr/>
        </p:nvPicPr>
        <p:blipFill>
          <a:blip r:embed="rId5"/>
          <a:stretch>
            <a:fillRect/>
          </a:stretch>
        </p:blipFill>
        <p:spPr>
          <a:xfrm>
            <a:off x="6102548" y="3226594"/>
            <a:ext cx="880229" cy="1873925"/>
          </a:xfrm>
          <a:prstGeom prst="rect">
            <a:avLst/>
          </a:prstGeom>
        </p:spPr>
      </p:pic>
      <p:sp>
        <p:nvSpPr>
          <p:cNvPr id="9" name="Text 4"/>
          <p:cNvSpPr/>
          <p:nvPr/>
        </p:nvSpPr>
        <p:spPr>
          <a:xfrm>
            <a:off x="7246858" y="3402568"/>
            <a:ext cx="2816543" cy="289560"/>
          </a:xfrm>
          <a:prstGeom prst="rect">
            <a:avLst/>
          </a:prstGeom>
          <a:noFill/>
        </p:spPr>
        <p:txBody>
          <a:bodyPr wrap="none" lIns="0" tIns="0" rIns="0" bIns="0" rtlCol="0" anchor="t"/>
          <a:lstStyle/>
          <a:p>
            <a:pPr marL="0" indent="0" algn="l">
              <a:lnSpc>
                <a:spcPts val="2250"/>
              </a:lnSpc>
              <a:buNone/>
            </a:pPr>
            <a:r>
              <a:rPr lang="en-US" sz="1800" b="1">
                <a:solidFill>
                  <a:srgbClr val="EEEFF5"/>
                </a:solidFill>
                <a:latin typeface="Barlow Bold" pitchFamily="34" charset="0"/>
                <a:ea typeface="Barlow Bold" pitchFamily="34" charset="-122"/>
                <a:cs typeface="Barlow Bold" pitchFamily="34" charset="-120"/>
              </a:rPr>
              <a:t>Text-to-Speech Conversion</a:t>
            </a:r>
            <a:endParaRPr lang="en-US" sz="1800"/>
          </a:p>
        </p:txBody>
      </p:sp>
      <p:sp>
        <p:nvSpPr>
          <p:cNvPr id="10" name="Text 5"/>
          <p:cNvSpPr/>
          <p:nvPr/>
        </p:nvSpPr>
        <p:spPr>
          <a:xfrm>
            <a:off x="7246858" y="3797737"/>
            <a:ext cx="6767393" cy="1126808"/>
          </a:xfrm>
          <a:prstGeom prst="rect">
            <a:avLst/>
          </a:prstGeom>
          <a:noFill/>
        </p:spPr>
        <p:txBody>
          <a:bodyPr wrap="square" lIns="0" tIns="0" rIns="0" bIns="0" rtlCol="0" anchor="t"/>
          <a:lstStyle/>
          <a:p>
            <a:pPr marL="0" indent="0" algn="l">
              <a:lnSpc>
                <a:spcPts val="2200"/>
              </a:lnSpc>
              <a:buNone/>
            </a:pPr>
            <a:r>
              <a:rPr lang="en-US" sz="1350" b="1">
                <a:solidFill>
                  <a:srgbClr val="EEEFF5"/>
                </a:solidFill>
                <a:latin typeface="Montserrat" pitchFamily="34" charset="0"/>
                <a:ea typeface="Montserrat" pitchFamily="34" charset="-122"/>
                <a:cs typeface="Montserrat" pitchFamily="34" charset="-120"/>
              </a:rPr>
              <a:t>pyttsx3</a:t>
            </a:r>
            <a:r>
              <a:rPr lang="en-US" sz="1350">
                <a:solidFill>
                  <a:srgbClr val="EEEFF5"/>
                </a:solidFill>
                <a:latin typeface="Montserrat" pitchFamily="34" charset="0"/>
                <a:ea typeface="Montserrat" pitchFamily="34" charset="-122"/>
                <a:cs typeface="Montserrat" pitchFamily="34" charset="-120"/>
              </a:rPr>
              <a:t> is a text-to-speech conversion library in Python. An application invokes the </a:t>
            </a:r>
            <a:r>
              <a:rPr lang="en-US" sz="1350" b="1">
                <a:solidFill>
                  <a:srgbClr val="EEEFF5"/>
                </a:solidFill>
                <a:latin typeface="Montserrat" pitchFamily="34" charset="0"/>
                <a:ea typeface="Montserrat" pitchFamily="34" charset="-122"/>
                <a:cs typeface="Montserrat" pitchFamily="34" charset="-120"/>
              </a:rPr>
              <a:t>pyttsx3.init()</a:t>
            </a:r>
            <a:r>
              <a:rPr lang="en-US" sz="1350">
                <a:solidFill>
                  <a:srgbClr val="EEEFF5"/>
                </a:solidFill>
                <a:latin typeface="Montserrat" pitchFamily="34" charset="0"/>
                <a:ea typeface="Montserrat" pitchFamily="34" charset="-122"/>
                <a:cs typeface="Montserrat" pitchFamily="34" charset="-120"/>
              </a:rPr>
              <a:t> factory function to get a reference to a pyttsx3. Engine instance. it is a very easy to use tool which converts the entered text into speech.</a:t>
            </a:r>
            <a:endParaRPr lang="en-US" sz="1350"/>
          </a:p>
        </p:txBody>
      </p:sp>
      <p:pic>
        <p:nvPicPr>
          <p:cNvPr id="11" name="Image 3" descr="preencoded.png"/>
          <p:cNvPicPr>
            <a:picLocks noChangeAspect="1"/>
          </p:cNvPicPr>
          <p:nvPr/>
        </p:nvPicPr>
        <p:blipFill>
          <a:blip r:embed="rId6"/>
          <a:stretch>
            <a:fillRect/>
          </a:stretch>
        </p:blipFill>
        <p:spPr>
          <a:xfrm>
            <a:off x="6102548" y="5100518"/>
            <a:ext cx="880229" cy="1592223"/>
          </a:xfrm>
          <a:prstGeom prst="rect">
            <a:avLst/>
          </a:prstGeom>
        </p:spPr>
      </p:pic>
      <p:sp>
        <p:nvSpPr>
          <p:cNvPr id="12" name="Text 6"/>
          <p:cNvSpPr/>
          <p:nvPr/>
        </p:nvSpPr>
        <p:spPr>
          <a:xfrm>
            <a:off x="7246858" y="5276493"/>
            <a:ext cx="2316480" cy="289560"/>
          </a:xfrm>
          <a:prstGeom prst="rect">
            <a:avLst/>
          </a:prstGeom>
          <a:noFill/>
        </p:spPr>
        <p:txBody>
          <a:bodyPr wrap="none" lIns="0" tIns="0" rIns="0" bIns="0" rtlCol="0" anchor="t"/>
          <a:lstStyle/>
          <a:p>
            <a:pPr marL="0" indent="0" algn="l">
              <a:lnSpc>
                <a:spcPts val="2250"/>
              </a:lnSpc>
              <a:buNone/>
            </a:pPr>
            <a:r>
              <a:rPr lang="en-US" sz="1800" b="1">
                <a:solidFill>
                  <a:srgbClr val="EEEFF5"/>
                </a:solidFill>
                <a:latin typeface="Barlow Bold" pitchFamily="34" charset="0"/>
                <a:ea typeface="Barlow Bold" pitchFamily="34" charset="-122"/>
                <a:cs typeface="Barlow Bold" pitchFamily="34" charset="-120"/>
              </a:rPr>
              <a:t>Voice Support</a:t>
            </a:r>
            <a:endParaRPr lang="en-US" sz="1800"/>
          </a:p>
        </p:txBody>
      </p:sp>
      <p:sp>
        <p:nvSpPr>
          <p:cNvPr id="13" name="Text 7"/>
          <p:cNvSpPr/>
          <p:nvPr/>
        </p:nvSpPr>
        <p:spPr>
          <a:xfrm>
            <a:off x="7246858" y="5671661"/>
            <a:ext cx="6767393" cy="845106"/>
          </a:xfrm>
          <a:prstGeom prst="rect">
            <a:avLst/>
          </a:prstGeom>
          <a:noFill/>
        </p:spPr>
        <p:txBody>
          <a:bodyPr wrap="square" lIns="0" tIns="0" rIns="0" bIns="0" rtlCol="0" anchor="t"/>
          <a:lstStyle/>
          <a:p>
            <a:pPr marL="0" indent="0" algn="l">
              <a:lnSpc>
                <a:spcPts val="2200"/>
              </a:lnSpc>
              <a:buNone/>
            </a:pPr>
            <a:r>
              <a:rPr lang="en-US" sz="1350">
                <a:solidFill>
                  <a:srgbClr val="EEEFF5"/>
                </a:solidFill>
                <a:latin typeface="Montserrat" pitchFamily="34" charset="0"/>
                <a:ea typeface="Montserrat" pitchFamily="34" charset="-122"/>
                <a:cs typeface="Montserrat" pitchFamily="34" charset="-120"/>
              </a:rPr>
              <a:t>The pyttsx3 module supports two voices first is female and the second is male which is provided by </a:t>
            </a:r>
            <a:r>
              <a:rPr lang="en-US" sz="1350" b="1">
                <a:solidFill>
                  <a:srgbClr val="EEEFF5"/>
                </a:solidFill>
                <a:latin typeface="Montserrat" pitchFamily="34" charset="0"/>
                <a:ea typeface="Montserrat" pitchFamily="34" charset="-122"/>
                <a:cs typeface="Montserrat" pitchFamily="34" charset="-120"/>
              </a:rPr>
              <a:t>"sapi5" for windows</a:t>
            </a:r>
            <a:r>
              <a:rPr lang="en-US" sz="1350">
                <a:solidFill>
                  <a:srgbClr val="EEEFF5"/>
                </a:solidFill>
                <a:latin typeface="Montserrat" pitchFamily="34" charset="0"/>
                <a:ea typeface="Montserrat" pitchFamily="34" charset="-122"/>
                <a:cs typeface="Montserrat" pitchFamily="34" charset="-120"/>
              </a:rPr>
              <a:t>. It supports three TTS engines :</a:t>
            </a:r>
            <a:endParaRPr lang="en-US" sz="1350"/>
          </a:p>
        </p:txBody>
      </p:sp>
      <p:pic>
        <p:nvPicPr>
          <p:cNvPr id="14" name="Image 4" descr="preencoded.png"/>
          <p:cNvPicPr>
            <a:picLocks noChangeAspect="1"/>
          </p:cNvPicPr>
          <p:nvPr/>
        </p:nvPicPr>
        <p:blipFill>
          <a:blip r:embed="rId7"/>
          <a:stretch>
            <a:fillRect/>
          </a:stretch>
        </p:blipFill>
        <p:spPr>
          <a:xfrm>
            <a:off x="6102548" y="6692741"/>
            <a:ext cx="880229" cy="1056323"/>
          </a:xfrm>
          <a:prstGeom prst="rect">
            <a:avLst/>
          </a:prstGeom>
        </p:spPr>
      </p:pic>
      <p:sp>
        <p:nvSpPr>
          <p:cNvPr id="15" name="Text 8"/>
          <p:cNvSpPr/>
          <p:nvPr/>
        </p:nvSpPr>
        <p:spPr>
          <a:xfrm>
            <a:off x="7246858" y="6868716"/>
            <a:ext cx="2316480" cy="289560"/>
          </a:xfrm>
          <a:prstGeom prst="rect">
            <a:avLst/>
          </a:prstGeom>
          <a:noFill/>
        </p:spPr>
        <p:txBody>
          <a:bodyPr wrap="none" lIns="0" tIns="0" rIns="0" bIns="0" rtlCol="0" anchor="t"/>
          <a:lstStyle/>
          <a:p>
            <a:pPr marL="0" indent="0" algn="l">
              <a:lnSpc>
                <a:spcPts val="2250"/>
              </a:lnSpc>
              <a:buNone/>
            </a:pPr>
            <a:r>
              <a:rPr lang="en-US" sz="1800" b="1">
                <a:solidFill>
                  <a:srgbClr val="EEEFF5"/>
                </a:solidFill>
                <a:latin typeface="Barlow Bold" pitchFamily="34" charset="0"/>
                <a:ea typeface="Barlow Bold" pitchFamily="34" charset="-122"/>
                <a:cs typeface="Barlow Bold" pitchFamily="34" charset="-120"/>
              </a:rPr>
              <a:t>Windows Support</a:t>
            </a:r>
            <a:endParaRPr lang="en-US" sz="1800"/>
          </a:p>
        </p:txBody>
      </p:sp>
      <p:sp>
        <p:nvSpPr>
          <p:cNvPr id="16" name="Text 9"/>
          <p:cNvSpPr/>
          <p:nvPr/>
        </p:nvSpPr>
        <p:spPr>
          <a:xfrm>
            <a:off x="7246858" y="7263884"/>
            <a:ext cx="6767393" cy="281702"/>
          </a:xfrm>
          <a:prstGeom prst="rect">
            <a:avLst/>
          </a:prstGeom>
          <a:noFill/>
        </p:spPr>
        <p:txBody>
          <a:bodyPr wrap="none" lIns="0" tIns="0" rIns="0" bIns="0" rtlCol="0" anchor="t"/>
          <a:lstStyle/>
          <a:p>
            <a:pPr marL="0" indent="0" algn="l">
              <a:lnSpc>
                <a:spcPts val="2200"/>
              </a:lnSpc>
              <a:buNone/>
            </a:pPr>
            <a:r>
              <a:rPr lang="en-US" sz="1350" i="1">
                <a:solidFill>
                  <a:srgbClr val="EEEFF5"/>
                </a:solidFill>
                <a:latin typeface="Montserrat" pitchFamily="34" charset="0"/>
                <a:ea typeface="Montserrat" pitchFamily="34" charset="-122"/>
                <a:cs typeface="Montserrat" pitchFamily="34" charset="-120"/>
              </a:rPr>
              <a:t>sapi5</a:t>
            </a:r>
            <a:r>
              <a:rPr lang="en-US" sz="1350">
                <a:solidFill>
                  <a:srgbClr val="EEEFF5"/>
                </a:solidFill>
                <a:latin typeface="Montserrat" pitchFamily="34" charset="0"/>
                <a:ea typeface="Montserrat" pitchFamily="34" charset="-122"/>
                <a:cs typeface="Montserrat" pitchFamily="34" charset="-120"/>
              </a:rPr>
              <a:t> – SAPI5 on Windows</a:t>
            </a:r>
            <a:endParaRPr lang="en-US" sz="135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1513"/>
          </a:xfrm>
          <a:prstGeom prst="rect">
            <a:avLst/>
          </a:prstGeom>
        </p:spPr>
      </p:pic>
      <p:sp>
        <p:nvSpPr>
          <p:cNvPr id="3" name="Text 0"/>
          <p:cNvSpPr/>
          <p:nvPr/>
        </p:nvSpPr>
        <p:spPr>
          <a:xfrm>
            <a:off x="653685" y="3189565"/>
            <a:ext cx="5434846" cy="679371"/>
          </a:xfrm>
          <a:prstGeom prst="rect">
            <a:avLst/>
          </a:prstGeom>
          <a:noFill/>
        </p:spPr>
        <p:txBody>
          <a:bodyPr wrap="none" lIns="0" tIns="0" rIns="0" bIns="0" rtlCol="0" anchor="t"/>
          <a:lstStyle/>
          <a:p>
            <a:pPr marL="0" indent="0">
              <a:lnSpc>
                <a:spcPts val="5300"/>
              </a:lnSpc>
              <a:buNone/>
            </a:pPr>
            <a:r>
              <a:rPr lang="en-US" sz="4250" b="1" dirty="0">
                <a:solidFill>
                  <a:srgbClr val="9998FF"/>
                </a:solidFill>
                <a:latin typeface="Barlow Bold" pitchFamily="34" charset="0"/>
                <a:ea typeface="Barlow Bold" pitchFamily="34" charset="-122"/>
                <a:cs typeface="Barlow Bold" pitchFamily="34" charset="-120"/>
              </a:rPr>
              <a:t>OS Module</a:t>
            </a:r>
            <a:endParaRPr lang="en-US" sz="4250" dirty="0"/>
          </a:p>
        </p:txBody>
      </p:sp>
      <p:sp>
        <p:nvSpPr>
          <p:cNvPr id="4" name="Shape 1"/>
          <p:cNvSpPr/>
          <p:nvPr/>
        </p:nvSpPr>
        <p:spPr>
          <a:xfrm>
            <a:off x="722828" y="4196715"/>
            <a:ext cx="4257318" cy="3406735"/>
          </a:xfrm>
          <a:prstGeom prst="roundRect">
            <a:avLst>
              <a:gd name="adj" fmla="val 5456"/>
            </a:avLst>
          </a:prstGeom>
          <a:solidFill>
            <a:srgbClr val="282C32"/>
          </a:solidFill>
          <a:effectLst>
            <a:outerShdw blurRad="50800" dist="25400" dir="13500000" algn="bl" rotWithShape="0">
              <a:srgbClr val="FFFFFF">
                <a:alpha val="10000"/>
              </a:srgbClr>
            </a:outerShdw>
          </a:effectLst>
        </p:spPr>
        <p:txBody>
          <a:bodyPr/>
          <a:lstStyle/>
          <a:p>
            <a:endParaRPr/>
          </a:p>
        </p:txBody>
      </p:sp>
      <p:sp>
        <p:nvSpPr>
          <p:cNvPr id="5" name="Text 2"/>
          <p:cNvSpPr/>
          <p:nvPr/>
        </p:nvSpPr>
        <p:spPr>
          <a:xfrm>
            <a:off x="929283" y="4403169"/>
            <a:ext cx="2717363" cy="339566"/>
          </a:xfrm>
          <a:prstGeom prst="rect">
            <a:avLst/>
          </a:prstGeom>
          <a:noFill/>
        </p:spPr>
        <p:txBody>
          <a:bodyPr wrap="none" lIns="0" tIns="0" rIns="0" bIns="0" rtlCol="0" anchor="t"/>
          <a:lstStyle/>
          <a:p>
            <a:pPr marL="0" indent="0">
              <a:lnSpc>
                <a:spcPts val="2650"/>
              </a:lnSpc>
              <a:buNone/>
            </a:pPr>
            <a:r>
              <a:rPr lang="en-US" sz="2100" b="1">
                <a:solidFill>
                  <a:srgbClr val="EEEFF5"/>
                </a:solidFill>
                <a:latin typeface="Barlow Bold" pitchFamily="34" charset="0"/>
                <a:ea typeface="Barlow Bold" pitchFamily="34" charset="-122"/>
                <a:cs typeface="Barlow Bold" pitchFamily="34" charset="-120"/>
              </a:rPr>
              <a:t>Installation and Import</a:t>
            </a:r>
            <a:endParaRPr lang="en-US" sz="2100"/>
          </a:p>
        </p:txBody>
      </p:sp>
      <p:sp>
        <p:nvSpPr>
          <p:cNvPr id="6" name="Text 3"/>
          <p:cNvSpPr/>
          <p:nvPr/>
        </p:nvSpPr>
        <p:spPr>
          <a:xfrm>
            <a:off x="929283" y="4866561"/>
            <a:ext cx="3844409" cy="330517"/>
          </a:xfrm>
          <a:prstGeom prst="rect">
            <a:avLst/>
          </a:prstGeom>
          <a:noFill/>
        </p:spPr>
        <p:txBody>
          <a:bodyPr wrap="none" lIns="0" tIns="0" rIns="0" bIns="0" rtlCol="0" anchor="t"/>
          <a:lstStyle/>
          <a:p>
            <a:pPr marL="0" indent="0">
              <a:lnSpc>
                <a:spcPts val="2600"/>
              </a:lnSpc>
              <a:buNone/>
            </a:pPr>
            <a:r>
              <a:rPr lang="en-US" sz="1600">
                <a:solidFill>
                  <a:srgbClr val="EEEFF5"/>
                </a:solidFill>
                <a:latin typeface="Montserrat" pitchFamily="34" charset="0"/>
                <a:ea typeface="Montserrat" pitchFamily="34" charset="-122"/>
                <a:cs typeface="Montserrat" pitchFamily="34" charset="-120"/>
              </a:rPr>
              <a:t>pip install os import os</a:t>
            </a:r>
            <a:endParaRPr lang="en-US" sz="1600"/>
          </a:p>
        </p:txBody>
      </p:sp>
      <p:sp>
        <p:nvSpPr>
          <p:cNvPr id="7" name="Shape 4"/>
          <p:cNvSpPr/>
          <p:nvPr/>
        </p:nvSpPr>
        <p:spPr>
          <a:xfrm>
            <a:off x="5186601" y="4196715"/>
            <a:ext cx="4257318" cy="3406735"/>
          </a:xfrm>
          <a:prstGeom prst="roundRect">
            <a:avLst>
              <a:gd name="adj" fmla="val 5456"/>
            </a:avLst>
          </a:prstGeom>
          <a:solidFill>
            <a:srgbClr val="282C32"/>
          </a:solidFill>
          <a:effectLst>
            <a:outerShdw blurRad="50800" dist="25400" dir="13500000" algn="bl" rotWithShape="0">
              <a:srgbClr val="FFFFFF">
                <a:alpha val="10000"/>
              </a:srgbClr>
            </a:outerShdw>
          </a:effectLst>
        </p:spPr>
        <p:txBody>
          <a:bodyPr/>
          <a:lstStyle/>
          <a:p>
            <a:endParaRPr/>
          </a:p>
        </p:txBody>
      </p:sp>
      <p:sp>
        <p:nvSpPr>
          <p:cNvPr id="8" name="Text 5"/>
          <p:cNvSpPr/>
          <p:nvPr/>
        </p:nvSpPr>
        <p:spPr>
          <a:xfrm>
            <a:off x="5393055" y="4403169"/>
            <a:ext cx="2717363" cy="339566"/>
          </a:xfrm>
          <a:prstGeom prst="rect">
            <a:avLst/>
          </a:prstGeom>
          <a:noFill/>
        </p:spPr>
        <p:txBody>
          <a:bodyPr wrap="none" lIns="0" tIns="0" rIns="0" bIns="0" rtlCol="0" anchor="t"/>
          <a:lstStyle/>
          <a:p>
            <a:pPr marL="0" indent="0">
              <a:lnSpc>
                <a:spcPts val="2650"/>
              </a:lnSpc>
              <a:buNone/>
            </a:pPr>
            <a:r>
              <a:rPr lang="en-US" sz="2100" b="1">
                <a:solidFill>
                  <a:srgbClr val="EEEFF5"/>
                </a:solidFill>
                <a:latin typeface="Barlow Bold" pitchFamily="34" charset="0"/>
                <a:ea typeface="Barlow Bold" pitchFamily="34" charset="-122"/>
                <a:cs typeface="Barlow Bold" pitchFamily="34" charset="-120"/>
              </a:rPr>
              <a:t>Functionality</a:t>
            </a:r>
            <a:endParaRPr lang="en-US" sz="2100"/>
          </a:p>
        </p:txBody>
      </p:sp>
      <p:sp>
        <p:nvSpPr>
          <p:cNvPr id="9" name="Text 6"/>
          <p:cNvSpPr/>
          <p:nvPr/>
        </p:nvSpPr>
        <p:spPr>
          <a:xfrm>
            <a:off x="5393055" y="4866561"/>
            <a:ext cx="3844409" cy="2313623"/>
          </a:xfrm>
          <a:prstGeom prst="rect">
            <a:avLst/>
          </a:prstGeom>
          <a:noFill/>
        </p:spPr>
        <p:txBody>
          <a:bodyPr wrap="square" lIns="0" tIns="0" rIns="0" bIns="0" rtlCol="0" anchor="t"/>
          <a:lstStyle/>
          <a:p>
            <a:pPr marL="0" indent="0">
              <a:lnSpc>
                <a:spcPts val="2600"/>
              </a:lnSpc>
              <a:buNone/>
            </a:pPr>
            <a:r>
              <a:rPr lang="en-US" sz="1600">
                <a:solidFill>
                  <a:srgbClr val="EEEFF5"/>
                </a:solidFill>
                <a:latin typeface="Montserrat" pitchFamily="34" charset="0"/>
                <a:ea typeface="Montserrat" pitchFamily="34" charset="-122"/>
                <a:cs typeface="Montserrat" pitchFamily="34" charset="-120"/>
              </a:rPr>
              <a:t>The </a:t>
            </a:r>
            <a:r>
              <a:rPr lang="en-US" sz="1600" b="1">
                <a:solidFill>
                  <a:srgbClr val="EEEFF5"/>
                </a:solidFill>
                <a:latin typeface="Montserrat" pitchFamily="34" charset="0"/>
                <a:ea typeface="Montserrat" pitchFamily="34" charset="-122"/>
                <a:cs typeface="Montserrat" pitchFamily="34" charset="-120"/>
              </a:rPr>
              <a:t>OS module in Python</a:t>
            </a:r>
            <a:r>
              <a:rPr lang="en-US" sz="1600">
                <a:solidFill>
                  <a:srgbClr val="EEEFF5"/>
                </a:solidFill>
                <a:latin typeface="Montserrat" pitchFamily="34" charset="0"/>
                <a:ea typeface="Montserrat" pitchFamily="34" charset="-122"/>
                <a:cs typeface="Montserrat" pitchFamily="34" charset="-120"/>
              </a:rPr>
              <a:t> provides functions for interacting with the operating system. OS comes under Python's standard utility modules. This module provides a portable way of using operating system-dependent functionality.</a:t>
            </a:r>
            <a:endParaRPr lang="en-US" sz="1600"/>
          </a:p>
        </p:txBody>
      </p:sp>
      <p:sp>
        <p:nvSpPr>
          <p:cNvPr id="10" name="Shape 7"/>
          <p:cNvSpPr/>
          <p:nvPr/>
        </p:nvSpPr>
        <p:spPr>
          <a:xfrm>
            <a:off x="9650373" y="4196715"/>
            <a:ext cx="4257318" cy="3406735"/>
          </a:xfrm>
          <a:prstGeom prst="roundRect">
            <a:avLst>
              <a:gd name="adj" fmla="val 5456"/>
            </a:avLst>
          </a:prstGeom>
          <a:solidFill>
            <a:srgbClr val="282C32"/>
          </a:solidFill>
          <a:effectLst>
            <a:outerShdw blurRad="50800" dist="25400" dir="13500000" algn="bl" rotWithShape="0">
              <a:srgbClr val="FFFFFF">
                <a:alpha val="10000"/>
              </a:srgbClr>
            </a:outerShdw>
          </a:effectLst>
        </p:spPr>
        <p:txBody>
          <a:bodyPr/>
          <a:lstStyle/>
          <a:p>
            <a:endParaRPr/>
          </a:p>
        </p:txBody>
      </p:sp>
      <p:sp>
        <p:nvSpPr>
          <p:cNvPr id="11" name="Text 8"/>
          <p:cNvSpPr/>
          <p:nvPr/>
        </p:nvSpPr>
        <p:spPr>
          <a:xfrm>
            <a:off x="9856827" y="4403169"/>
            <a:ext cx="2717363" cy="339566"/>
          </a:xfrm>
          <a:prstGeom prst="rect">
            <a:avLst/>
          </a:prstGeom>
          <a:noFill/>
        </p:spPr>
        <p:txBody>
          <a:bodyPr wrap="none" lIns="0" tIns="0" rIns="0" bIns="0" rtlCol="0" anchor="t"/>
          <a:lstStyle/>
          <a:p>
            <a:pPr marL="0" indent="0">
              <a:lnSpc>
                <a:spcPts val="2650"/>
              </a:lnSpc>
              <a:buNone/>
            </a:pPr>
            <a:r>
              <a:rPr lang="en-US" sz="2100" b="1">
                <a:solidFill>
                  <a:srgbClr val="EEEFF5"/>
                </a:solidFill>
                <a:latin typeface="Barlow Bold" pitchFamily="34" charset="0"/>
                <a:ea typeface="Barlow Bold" pitchFamily="34" charset="-122"/>
                <a:cs typeface="Barlow Bold" pitchFamily="34" charset="-120"/>
              </a:rPr>
              <a:t>Key Features</a:t>
            </a:r>
            <a:endParaRPr lang="en-US" sz="2100"/>
          </a:p>
        </p:txBody>
      </p:sp>
      <p:sp>
        <p:nvSpPr>
          <p:cNvPr id="12" name="Text 9"/>
          <p:cNvSpPr/>
          <p:nvPr/>
        </p:nvSpPr>
        <p:spPr>
          <a:xfrm>
            <a:off x="9856827" y="4866561"/>
            <a:ext cx="3844409" cy="661035"/>
          </a:xfrm>
          <a:prstGeom prst="rect">
            <a:avLst/>
          </a:prstGeom>
          <a:noFill/>
        </p:spPr>
        <p:txBody>
          <a:bodyPr wrap="square" lIns="0" tIns="0" rIns="0" bIns="0" rtlCol="0" anchor="t"/>
          <a:lstStyle/>
          <a:p>
            <a:pPr marL="342900" indent="-342900">
              <a:lnSpc>
                <a:spcPts val="2600"/>
              </a:lnSpc>
              <a:buSzTx/>
              <a:buChar char="•"/>
            </a:pPr>
            <a:r>
              <a:rPr lang="en-US" sz="1600">
                <a:solidFill>
                  <a:srgbClr val="EEEFF5"/>
                </a:solidFill>
                <a:latin typeface="Montserrat" pitchFamily="34" charset="0"/>
                <a:ea typeface="Montserrat" pitchFamily="34" charset="-122"/>
                <a:cs typeface="Montserrat" pitchFamily="34" charset="-120"/>
              </a:rPr>
              <a:t>Handling the Current Working Directory</a:t>
            </a:r>
            <a:endParaRPr lang="en-US" sz="1600"/>
          </a:p>
        </p:txBody>
      </p:sp>
      <p:sp>
        <p:nvSpPr>
          <p:cNvPr id="13" name="Text 10"/>
          <p:cNvSpPr/>
          <p:nvPr/>
        </p:nvSpPr>
        <p:spPr>
          <a:xfrm>
            <a:off x="9856827" y="5599867"/>
            <a:ext cx="3844409" cy="330517"/>
          </a:xfrm>
          <a:prstGeom prst="rect">
            <a:avLst/>
          </a:prstGeom>
          <a:noFill/>
        </p:spPr>
        <p:txBody>
          <a:bodyPr wrap="none" lIns="0" tIns="0" rIns="0" bIns="0" rtlCol="0" anchor="t"/>
          <a:lstStyle/>
          <a:p>
            <a:pPr marL="342900" indent="-342900">
              <a:lnSpc>
                <a:spcPts val="2600"/>
              </a:lnSpc>
              <a:buSzTx/>
              <a:buChar char="•"/>
            </a:pPr>
            <a:r>
              <a:rPr lang="en-US" sz="1600">
                <a:solidFill>
                  <a:srgbClr val="EEEFF5"/>
                </a:solidFill>
                <a:latin typeface="Montserrat" pitchFamily="34" charset="0"/>
                <a:ea typeface="Montserrat" pitchFamily="34" charset="-122"/>
                <a:cs typeface="Montserrat" pitchFamily="34" charset="-120"/>
              </a:rPr>
              <a:t>Creating a Directory</a:t>
            </a:r>
            <a:endParaRPr lang="en-US" sz="1600"/>
          </a:p>
        </p:txBody>
      </p:sp>
      <p:sp>
        <p:nvSpPr>
          <p:cNvPr id="14" name="Text 11"/>
          <p:cNvSpPr/>
          <p:nvPr/>
        </p:nvSpPr>
        <p:spPr>
          <a:xfrm>
            <a:off x="9856827" y="6002655"/>
            <a:ext cx="3844409" cy="661035"/>
          </a:xfrm>
          <a:prstGeom prst="rect">
            <a:avLst/>
          </a:prstGeom>
          <a:noFill/>
        </p:spPr>
        <p:txBody>
          <a:bodyPr wrap="square" lIns="0" tIns="0" rIns="0" bIns="0" rtlCol="0" anchor="t"/>
          <a:lstStyle/>
          <a:p>
            <a:pPr marL="342900" indent="-342900">
              <a:lnSpc>
                <a:spcPts val="2600"/>
              </a:lnSpc>
              <a:buSzTx/>
              <a:buChar char="•"/>
            </a:pPr>
            <a:r>
              <a:rPr lang="en-US" sz="1600">
                <a:solidFill>
                  <a:srgbClr val="EEEFF5"/>
                </a:solidFill>
                <a:latin typeface="Montserrat" pitchFamily="34" charset="0"/>
                <a:ea typeface="Montserrat" pitchFamily="34" charset="-122"/>
                <a:cs typeface="Montserrat" pitchFamily="34" charset="-120"/>
              </a:rPr>
              <a:t>Listing out Files and Directories with Python</a:t>
            </a:r>
            <a:endParaRPr lang="en-US" sz="1600"/>
          </a:p>
        </p:txBody>
      </p:sp>
      <p:sp>
        <p:nvSpPr>
          <p:cNvPr id="15" name="Text 12"/>
          <p:cNvSpPr/>
          <p:nvPr/>
        </p:nvSpPr>
        <p:spPr>
          <a:xfrm>
            <a:off x="9856827" y="6735961"/>
            <a:ext cx="3844409" cy="661035"/>
          </a:xfrm>
          <a:prstGeom prst="rect">
            <a:avLst/>
          </a:prstGeom>
          <a:noFill/>
        </p:spPr>
        <p:txBody>
          <a:bodyPr wrap="square" lIns="0" tIns="0" rIns="0" bIns="0" rtlCol="0" anchor="t"/>
          <a:lstStyle/>
          <a:p>
            <a:pPr marL="342900" indent="-342900">
              <a:lnSpc>
                <a:spcPts val="2600"/>
              </a:lnSpc>
              <a:buSzTx/>
              <a:buChar char="•"/>
            </a:pPr>
            <a:r>
              <a:rPr lang="en-US" sz="1600">
                <a:solidFill>
                  <a:srgbClr val="EEEFF5"/>
                </a:solidFill>
                <a:latin typeface="Montserrat" pitchFamily="34" charset="0"/>
                <a:ea typeface="Montserrat" pitchFamily="34" charset="-122"/>
                <a:cs typeface="Montserrat" pitchFamily="34" charset="-120"/>
              </a:rPr>
              <a:t>Deleting Directory or Files using Python</a:t>
            </a:r>
            <a:endParaRPr lang="en-US" sz="1600"/>
          </a:p>
        </p:txBody>
      </p:sp>
      <p:sp>
        <p:nvSpPr>
          <p:cNvPr id="16" name="TextBox 15">
            <a:extLst>
              <a:ext uri="{FF2B5EF4-FFF2-40B4-BE49-F238E27FC236}">
                <a16:creationId xmlns:a16="http://schemas.microsoft.com/office/drawing/2014/main" id="{C604D798-D018-E1D2-9993-73DAA0A15B15}"/>
              </a:ext>
            </a:extLst>
          </p:cNvPr>
          <p:cNvSpPr txBox="1"/>
          <p:nvPr/>
        </p:nvSpPr>
        <p:spPr>
          <a:xfrm>
            <a:off x="618456" y="2543234"/>
            <a:ext cx="2631932" cy="646331"/>
          </a:xfrm>
          <a:prstGeom prst="rect">
            <a:avLst/>
          </a:prstGeom>
          <a:noFill/>
        </p:spPr>
        <p:txBody>
          <a:bodyPr wrap="square" rtlCol="0">
            <a:spAutoFit/>
          </a:bodyPr>
          <a:lstStyle/>
          <a:p>
            <a:r>
              <a:rPr lang="en-IN" sz="3600" dirty="0">
                <a:solidFill>
                  <a:srgbClr val="9998FF"/>
                </a:solidFill>
                <a:latin typeface="Barlow Bold" panose="00000800000000000000" pitchFamily="2" charset="0"/>
              </a:rPr>
              <a:t>03</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4359" y="591622"/>
            <a:ext cx="4393763" cy="549116"/>
          </a:xfrm>
          <a:prstGeom prst="rect">
            <a:avLst/>
          </a:prstGeom>
          <a:noFill/>
        </p:spPr>
        <p:txBody>
          <a:bodyPr wrap="none" lIns="0" tIns="0" rIns="0" bIns="0" rtlCol="0" anchor="t"/>
          <a:lstStyle/>
          <a:p>
            <a:pPr marL="0" indent="0">
              <a:lnSpc>
                <a:spcPts val="4300"/>
              </a:lnSpc>
              <a:buNone/>
            </a:pPr>
            <a:r>
              <a:rPr lang="en-US" sz="3450" b="1">
                <a:solidFill>
                  <a:srgbClr val="9998FF"/>
                </a:solidFill>
                <a:latin typeface="Barlow Bold" pitchFamily="34" charset="0"/>
                <a:ea typeface="Barlow Bold" pitchFamily="34" charset="-122"/>
                <a:cs typeface="Barlow Bold" pitchFamily="34" charset="-120"/>
              </a:rPr>
              <a:t>04</a:t>
            </a:r>
            <a:endParaRPr lang="en-US" sz="3450"/>
          </a:p>
        </p:txBody>
      </p:sp>
      <p:sp>
        <p:nvSpPr>
          <p:cNvPr id="3" name="Text 1"/>
          <p:cNvSpPr/>
          <p:nvPr/>
        </p:nvSpPr>
        <p:spPr>
          <a:xfrm>
            <a:off x="584359" y="1391126"/>
            <a:ext cx="4393763" cy="549116"/>
          </a:xfrm>
          <a:prstGeom prst="rect">
            <a:avLst/>
          </a:prstGeom>
          <a:noFill/>
        </p:spPr>
        <p:txBody>
          <a:bodyPr wrap="none" lIns="0" tIns="0" rIns="0" bIns="0" rtlCol="0" anchor="t"/>
          <a:lstStyle/>
          <a:p>
            <a:pPr marL="0" indent="0">
              <a:lnSpc>
                <a:spcPts val="4300"/>
              </a:lnSpc>
              <a:buNone/>
            </a:pPr>
            <a:r>
              <a:rPr lang="en-US" sz="3450" b="1">
                <a:solidFill>
                  <a:srgbClr val="9998FF"/>
                </a:solidFill>
                <a:latin typeface="Barlow Bold" pitchFamily="34" charset="0"/>
                <a:ea typeface="Barlow Bold" pitchFamily="34" charset="-122"/>
                <a:cs typeface="Barlow Bold" pitchFamily="34" charset="-120"/>
              </a:rPr>
              <a:t>Pyautogui Library</a:t>
            </a:r>
            <a:endParaRPr lang="en-US" sz="3450"/>
          </a:p>
        </p:txBody>
      </p:sp>
      <p:sp>
        <p:nvSpPr>
          <p:cNvPr id="4" name="Text 2"/>
          <p:cNvSpPr/>
          <p:nvPr/>
        </p:nvSpPr>
        <p:spPr>
          <a:xfrm>
            <a:off x="584359" y="2357557"/>
            <a:ext cx="2196822" cy="274558"/>
          </a:xfrm>
          <a:prstGeom prst="rect">
            <a:avLst/>
          </a:prstGeom>
          <a:noFill/>
        </p:spPr>
        <p:txBody>
          <a:bodyPr wrap="none" lIns="0" tIns="0" rIns="0" bIns="0" rtlCol="0" anchor="t"/>
          <a:lstStyle/>
          <a:p>
            <a:pPr marL="0" indent="0">
              <a:lnSpc>
                <a:spcPts val="2150"/>
              </a:lnSpc>
              <a:buNone/>
            </a:pPr>
            <a:r>
              <a:rPr lang="en-US" sz="1700" b="1">
                <a:solidFill>
                  <a:srgbClr val="9998FF"/>
                </a:solidFill>
                <a:latin typeface="Barlow Bold" pitchFamily="34" charset="0"/>
                <a:ea typeface="Barlow Bold" pitchFamily="34" charset="-122"/>
                <a:cs typeface="Barlow Bold" pitchFamily="34" charset="-120"/>
              </a:rPr>
              <a:t>Installation and Import</a:t>
            </a:r>
            <a:endParaRPr lang="en-US" sz="1700"/>
          </a:p>
        </p:txBody>
      </p:sp>
      <p:sp>
        <p:nvSpPr>
          <p:cNvPr id="5" name="Text 3"/>
          <p:cNvSpPr/>
          <p:nvPr/>
        </p:nvSpPr>
        <p:spPr>
          <a:xfrm>
            <a:off x="584359" y="2799040"/>
            <a:ext cx="3060025" cy="534114"/>
          </a:xfrm>
          <a:prstGeom prst="rect">
            <a:avLst/>
          </a:prstGeom>
          <a:noFill/>
        </p:spPr>
        <p:txBody>
          <a:bodyPr wrap="square" lIns="0" tIns="0" rIns="0" bIns="0" rtlCol="0" anchor="t"/>
          <a:lstStyle/>
          <a:p>
            <a:pPr marL="0" indent="0">
              <a:lnSpc>
                <a:spcPts val="2100"/>
              </a:lnSpc>
              <a:buNone/>
            </a:pPr>
            <a:r>
              <a:rPr lang="en-US" sz="1300">
                <a:solidFill>
                  <a:srgbClr val="EEEFF5"/>
                </a:solidFill>
                <a:latin typeface="Montserrat" pitchFamily="34" charset="0"/>
                <a:ea typeface="Montserrat" pitchFamily="34" charset="-122"/>
                <a:cs typeface="Montserrat" pitchFamily="34" charset="-120"/>
              </a:rPr>
              <a:t>pip install pyautogui import pyautogui</a:t>
            </a:r>
            <a:endParaRPr lang="en-US" sz="1300"/>
          </a:p>
        </p:txBody>
      </p:sp>
      <p:sp>
        <p:nvSpPr>
          <p:cNvPr id="6" name="Text 4"/>
          <p:cNvSpPr/>
          <p:nvPr/>
        </p:nvSpPr>
        <p:spPr>
          <a:xfrm>
            <a:off x="4059198" y="2357557"/>
            <a:ext cx="2196822" cy="274558"/>
          </a:xfrm>
          <a:prstGeom prst="rect">
            <a:avLst/>
          </a:prstGeom>
          <a:noFill/>
        </p:spPr>
        <p:txBody>
          <a:bodyPr wrap="none" lIns="0" tIns="0" rIns="0" bIns="0" rtlCol="0" anchor="t"/>
          <a:lstStyle/>
          <a:p>
            <a:pPr marL="0" indent="0">
              <a:lnSpc>
                <a:spcPts val="2150"/>
              </a:lnSpc>
              <a:buNone/>
            </a:pPr>
            <a:r>
              <a:rPr lang="en-US" sz="1700" b="1">
                <a:solidFill>
                  <a:srgbClr val="9998FF"/>
                </a:solidFill>
                <a:latin typeface="Barlow Bold" pitchFamily="34" charset="0"/>
                <a:ea typeface="Barlow Bold" pitchFamily="34" charset="-122"/>
                <a:cs typeface="Barlow Bold" pitchFamily="34" charset="-120"/>
              </a:rPr>
              <a:t>Description</a:t>
            </a:r>
            <a:endParaRPr lang="en-US" sz="1700"/>
          </a:p>
        </p:txBody>
      </p:sp>
      <p:sp>
        <p:nvSpPr>
          <p:cNvPr id="7" name="Text 5"/>
          <p:cNvSpPr/>
          <p:nvPr/>
        </p:nvSpPr>
        <p:spPr>
          <a:xfrm>
            <a:off x="4059198" y="2799040"/>
            <a:ext cx="3060025" cy="1335286"/>
          </a:xfrm>
          <a:prstGeom prst="rect">
            <a:avLst/>
          </a:prstGeom>
          <a:noFill/>
        </p:spPr>
        <p:txBody>
          <a:bodyPr wrap="square" lIns="0" tIns="0" rIns="0" bIns="0" rtlCol="0" anchor="t"/>
          <a:lstStyle/>
          <a:p>
            <a:pPr marL="0" indent="0">
              <a:lnSpc>
                <a:spcPts val="2100"/>
              </a:lnSpc>
              <a:buNone/>
            </a:pPr>
            <a:r>
              <a:rPr lang="en-US" sz="1300" b="1">
                <a:solidFill>
                  <a:srgbClr val="EEEFF5"/>
                </a:solidFill>
                <a:latin typeface="Montserrat" pitchFamily="34" charset="0"/>
                <a:ea typeface="Montserrat" pitchFamily="34" charset="-122"/>
                <a:cs typeface="Montserrat" pitchFamily="34" charset="-120"/>
              </a:rPr>
              <a:t>PyAutoGUI</a:t>
            </a:r>
            <a:r>
              <a:rPr lang="en-US" sz="1300">
                <a:solidFill>
                  <a:srgbClr val="EEEFF5"/>
                </a:solidFill>
                <a:latin typeface="Montserrat" pitchFamily="34" charset="0"/>
                <a:ea typeface="Montserrat" pitchFamily="34" charset="-122"/>
                <a:cs typeface="Montserrat" pitchFamily="34" charset="-120"/>
              </a:rPr>
              <a:t> is a cross-platform GUI automation Python module for human beings. Used to programmatically control the mouse &amp; keyboard.</a:t>
            </a:r>
            <a:endParaRPr lang="en-US" sz="1300"/>
          </a:p>
        </p:txBody>
      </p:sp>
      <p:sp>
        <p:nvSpPr>
          <p:cNvPr id="8" name="Text 6"/>
          <p:cNvSpPr/>
          <p:nvPr/>
        </p:nvSpPr>
        <p:spPr>
          <a:xfrm>
            <a:off x="7534037" y="2357557"/>
            <a:ext cx="2196822" cy="274558"/>
          </a:xfrm>
          <a:prstGeom prst="rect">
            <a:avLst/>
          </a:prstGeom>
          <a:noFill/>
        </p:spPr>
        <p:txBody>
          <a:bodyPr wrap="none" lIns="0" tIns="0" rIns="0" bIns="0" rtlCol="0" anchor="t"/>
          <a:lstStyle/>
          <a:p>
            <a:pPr marL="0" indent="0">
              <a:lnSpc>
                <a:spcPts val="2150"/>
              </a:lnSpc>
              <a:buNone/>
            </a:pPr>
            <a:r>
              <a:rPr lang="en-US" sz="1700" b="1">
                <a:solidFill>
                  <a:srgbClr val="9998FF"/>
                </a:solidFill>
                <a:latin typeface="Barlow Bold" pitchFamily="34" charset="0"/>
                <a:ea typeface="Barlow Bold" pitchFamily="34" charset="-122"/>
                <a:cs typeface="Barlow Bold" pitchFamily="34" charset="-120"/>
              </a:rPr>
              <a:t>Functionality</a:t>
            </a:r>
            <a:endParaRPr lang="en-US" sz="1700"/>
          </a:p>
        </p:txBody>
      </p:sp>
      <p:sp>
        <p:nvSpPr>
          <p:cNvPr id="9" name="Text 7"/>
          <p:cNvSpPr/>
          <p:nvPr/>
        </p:nvSpPr>
        <p:spPr>
          <a:xfrm>
            <a:off x="7534037" y="2799040"/>
            <a:ext cx="3060025" cy="2403515"/>
          </a:xfrm>
          <a:prstGeom prst="rect">
            <a:avLst/>
          </a:prstGeom>
          <a:noFill/>
        </p:spPr>
        <p:txBody>
          <a:bodyPr wrap="square" lIns="0" tIns="0" rIns="0" bIns="0" rtlCol="0" anchor="t"/>
          <a:lstStyle/>
          <a:p>
            <a:pPr marL="0" indent="0">
              <a:lnSpc>
                <a:spcPts val="2100"/>
              </a:lnSpc>
              <a:buNone/>
            </a:pPr>
            <a:r>
              <a:rPr lang="en-US" sz="1300">
                <a:solidFill>
                  <a:srgbClr val="EEEFF5"/>
                </a:solidFill>
                <a:latin typeface="Montserrat" pitchFamily="34" charset="0"/>
                <a:ea typeface="Montserrat" pitchFamily="34" charset="-122"/>
                <a:cs typeface="Montserrat" pitchFamily="34" charset="-120"/>
              </a:rPr>
              <a:t>The three major operating systems (Windows, macOS, and Linux) each have different ways to programmatically control the mouse and keyboard. This can often involve confusing, obscure, and deeply technical details. The job of PyAutoGUI is to hide all of this complexity behind a simple API.</a:t>
            </a:r>
            <a:endParaRPr lang="en-US" sz="1300"/>
          </a:p>
        </p:txBody>
      </p:sp>
      <p:sp>
        <p:nvSpPr>
          <p:cNvPr id="10" name="Text 8"/>
          <p:cNvSpPr/>
          <p:nvPr/>
        </p:nvSpPr>
        <p:spPr>
          <a:xfrm>
            <a:off x="11008876" y="2357557"/>
            <a:ext cx="2468523" cy="274558"/>
          </a:xfrm>
          <a:prstGeom prst="rect">
            <a:avLst/>
          </a:prstGeom>
          <a:noFill/>
        </p:spPr>
        <p:txBody>
          <a:bodyPr wrap="none" lIns="0" tIns="0" rIns="0" bIns="0" rtlCol="0" anchor="t"/>
          <a:lstStyle/>
          <a:p>
            <a:pPr marL="0" indent="0">
              <a:lnSpc>
                <a:spcPts val="2150"/>
              </a:lnSpc>
              <a:buNone/>
            </a:pPr>
            <a:r>
              <a:rPr lang="en-US" sz="1700" b="1">
                <a:solidFill>
                  <a:srgbClr val="9998FF"/>
                </a:solidFill>
                <a:latin typeface="Barlow Bold" pitchFamily="34" charset="0"/>
                <a:ea typeface="Barlow Bold" pitchFamily="34" charset="-122"/>
                <a:cs typeface="Barlow Bold" pitchFamily="34" charset="-120"/>
              </a:rPr>
              <a:t>Windows Implementation</a:t>
            </a:r>
            <a:endParaRPr lang="en-US" sz="1700"/>
          </a:p>
        </p:txBody>
      </p:sp>
      <p:sp>
        <p:nvSpPr>
          <p:cNvPr id="11" name="Text 9"/>
          <p:cNvSpPr/>
          <p:nvPr/>
        </p:nvSpPr>
        <p:spPr>
          <a:xfrm>
            <a:off x="11008876" y="2799040"/>
            <a:ext cx="3060025" cy="1068229"/>
          </a:xfrm>
          <a:prstGeom prst="rect">
            <a:avLst/>
          </a:prstGeom>
          <a:noFill/>
        </p:spPr>
        <p:txBody>
          <a:bodyPr wrap="square" lIns="0" tIns="0" rIns="0" bIns="0" rtlCol="0" anchor="t"/>
          <a:lstStyle/>
          <a:p>
            <a:pPr marL="0" indent="0">
              <a:lnSpc>
                <a:spcPts val="2100"/>
              </a:lnSpc>
              <a:buNone/>
            </a:pPr>
            <a:r>
              <a:rPr lang="en-US" sz="1300">
                <a:solidFill>
                  <a:srgbClr val="EEEFF5"/>
                </a:solidFill>
                <a:latin typeface="Montserrat" pitchFamily="34" charset="0"/>
                <a:ea typeface="Montserrat" pitchFamily="34" charset="-122"/>
                <a:cs typeface="Montserrat" pitchFamily="34" charset="-120"/>
              </a:rPr>
              <a:t>On Windows, PyAutoGUI accesses the Windows API (also called the WinAPI or win32 API) through the built-in</a:t>
            </a:r>
            <a:endParaRPr lang="en-US" sz="1300"/>
          </a:p>
        </p:txBody>
      </p:sp>
      <p:pic>
        <p:nvPicPr>
          <p:cNvPr id="12" name="Image 0" descr="preencoded.png"/>
          <p:cNvPicPr>
            <a:picLocks noChangeAspect="1"/>
          </p:cNvPicPr>
          <p:nvPr/>
        </p:nvPicPr>
        <p:blipFill>
          <a:blip r:embed="rId3"/>
          <a:stretch>
            <a:fillRect/>
          </a:stretch>
        </p:blipFill>
        <p:spPr>
          <a:xfrm>
            <a:off x="584359" y="5540573"/>
            <a:ext cx="2097405" cy="209740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453759"/>
            <a:ext cx="5701546" cy="712708"/>
          </a:xfrm>
          <a:prstGeom prst="rect">
            <a:avLst/>
          </a:prstGeom>
          <a:noFill/>
        </p:spPr>
        <p:txBody>
          <a:bodyPr wrap="none" lIns="0" tIns="0" rIns="0" bIns="0" rtlCol="0" anchor="t"/>
          <a:lstStyle/>
          <a:p>
            <a:pPr marL="0" indent="0">
              <a:lnSpc>
                <a:spcPts val="5600"/>
              </a:lnSpc>
              <a:buNone/>
            </a:pPr>
            <a:r>
              <a:rPr lang="en-US" sz="4450" b="1">
                <a:solidFill>
                  <a:srgbClr val="9998FF"/>
                </a:solidFill>
                <a:latin typeface="Barlow Bold" pitchFamily="34" charset="0"/>
                <a:ea typeface="Barlow Bold" pitchFamily="34" charset="-122"/>
                <a:cs typeface="Barlow Bold" pitchFamily="34" charset="-120"/>
              </a:rPr>
              <a:t>Cypher's Capabilities</a:t>
            </a:r>
            <a:endParaRPr lang="en-US" sz="4450"/>
          </a:p>
        </p:txBody>
      </p:sp>
      <p:pic>
        <p:nvPicPr>
          <p:cNvPr id="4" name="Image 1" descr="preencoded.png"/>
          <p:cNvPicPr>
            <a:picLocks noChangeAspect="1"/>
          </p:cNvPicPr>
          <p:nvPr/>
        </p:nvPicPr>
        <p:blipFill>
          <a:blip r:embed="rId4"/>
          <a:stretch>
            <a:fillRect/>
          </a:stretch>
        </p:blipFill>
        <p:spPr>
          <a:xfrm>
            <a:off x="6244709" y="3491389"/>
            <a:ext cx="541615" cy="541615"/>
          </a:xfrm>
          <a:prstGeom prst="rect">
            <a:avLst/>
          </a:prstGeom>
        </p:spPr>
      </p:pic>
      <p:sp>
        <p:nvSpPr>
          <p:cNvPr id="5" name="Text 1"/>
          <p:cNvSpPr/>
          <p:nvPr/>
        </p:nvSpPr>
        <p:spPr>
          <a:xfrm>
            <a:off x="6244709" y="4249579"/>
            <a:ext cx="2850713" cy="356235"/>
          </a:xfrm>
          <a:prstGeom prst="rect">
            <a:avLst/>
          </a:prstGeom>
          <a:noFill/>
        </p:spPr>
        <p:txBody>
          <a:bodyPr wrap="none" lIns="0" tIns="0" rIns="0" bIns="0" rtlCol="0" anchor="t"/>
          <a:lstStyle/>
          <a:p>
            <a:pPr marL="0" indent="0" algn="l">
              <a:lnSpc>
                <a:spcPts val="2800"/>
              </a:lnSpc>
              <a:buNone/>
            </a:pPr>
            <a:r>
              <a:rPr lang="en-US" sz="2200" b="1">
                <a:solidFill>
                  <a:srgbClr val="EEEFF5"/>
                </a:solidFill>
                <a:latin typeface="Barlow Bold" pitchFamily="34" charset="0"/>
                <a:ea typeface="Barlow Bold" pitchFamily="34" charset="-122"/>
                <a:cs typeface="Barlow Bold" pitchFamily="34" charset="-120"/>
              </a:rPr>
              <a:t>Information retrieval</a:t>
            </a:r>
            <a:endParaRPr lang="en-US" sz="2200"/>
          </a:p>
        </p:txBody>
      </p:sp>
      <p:sp>
        <p:nvSpPr>
          <p:cNvPr id="6" name="Text 2"/>
          <p:cNvSpPr/>
          <p:nvPr/>
        </p:nvSpPr>
        <p:spPr>
          <a:xfrm>
            <a:off x="6244709" y="4735711"/>
            <a:ext cx="3651171" cy="1040130"/>
          </a:xfrm>
          <a:prstGeom prst="rect">
            <a:avLst/>
          </a:prstGeom>
          <a:noFill/>
        </p:spPr>
        <p:txBody>
          <a:bodyPr wrap="square" lIns="0" tIns="0" rIns="0" bIns="0" rtlCol="0" anchor="t"/>
          <a:lstStyle/>
          <a:p>
            <a:pPr marL="0" indent="0" algn="l">
              <a:lnSpc>
                <a:spcPts val="2700"/>
              </a:lnSpc>
              <a:buNone/>
            </a:pPr>
            <a:r>
              <a:rPr lang="en-US" sz="1700">
                <a:solidFill>
                  <a:srgbClr val="EEEFF5"/>
                </a:solidFill>
                <a:latin typeface="Montserrat" pitchFamily="34" charset="0"/>
                <a:ea typeface="Montserrat" pitchFamily="34" charset="-122"/>
                <a:cs typeface="Montserrat" pitchFamily="34" charset="-120"/>
              </a:rPr>
              <a:t>Get quick answers to questions, search for information, or translate languages.</a:t>
            </a:r>
            <a:endParaRPr lang="en-US" sz="1700"/>
          </a:p>
        </p:txBody>
      </p:sp>
      <p:pic>
        <p:nvPicPr>
          <p:cNvPr id="7" name="Image 2" descr="preencoded.png"/>
          <p:cNvPicPr>
            <a:picLocks noChangeAspect="1"/>
          </p:cNvPicPr>
          <p:nvPr/>
        </p:nvPicPr>
        <p:blipFill>
          <a:blip r:embed="rId5"/>
          <a:stretch>
            <a:fillRect/>
          </a:stretch>
        </p:blipFill>
        <p:spPr>
          <a:xfrm>
            <a:off x="10220801" y="3491389"/>
            <a:ext cx="541615" cy="541615"/>
          </a:xfrm>
          <a:prstGeom prst="rect">
            <a:avLst/>
          </a:prstGeom>
        </p:spPr>
      </p:pic>
      <p:sp>
        <p:nvSpPr>
          <p:cNvPr id="8" name="Text 3"/>
          <p:cNvSpPr/>
          <p:nvPr/>
        </p:nvSpPr>
        <p:spPr>
          <a:xfrm>
            <a:off x="10220801" y="4249579"/>
            <a:ext cx="2850713" cy="356235"/>
          </a:xfrm>
          <a:prstGeom prst="rect">
            <a:avLst/>
          </a:prstGeom>
          <a:noFill/>
        </p:spPr>
        <p:txBody>
          <a:bodyPr wrap="none" lIns="0" tIns="0" rIns="0" bIns="0" rtlCol="0" anchor="t"/>
          <a:lstStyle/>
          <a:p>
            <a:pPr marL="0" indent="0" algn="l">
              <a:lnSpc>
                <a:spcPts val="2800"/>
              </a:lnSpc>
              <a:buNone/>
            </a:pPr>
            <a:r>
              <a:rPr lang="en-US" sz="2200" b="1">
                <a:solidFill>
                  <a:srgbClr val="EEEFF5"/>
                </a:solidFill>
                <a:latin typeface="Barlow Bold" pitchFamily="34" charset="0"/>
                <a:ea typeface="Barlow Bold" pitchFamily="34" charset="-122"/>
                <a:cs typeface="Barlow Bold" pitchFamily="34" charset="-120"/>
              </a:rPr>
              <a:t>Entertainment</a:t>
            </a:r>
            <a:endParaRPr lang="en-US" sz="2200"/>
          </a:p>
        </p:txBody>
      </p:sp>
      <p:sp>
        <p:nvSpPr>
          <p:cNvPr id="9" name="Text 4"/>
          <p:cNvSpPr/>
          <p:nvPr/>
        </p:nvSpPr>
        <p:spPr>
          <a:xfrm>
            <a:off x="10220801" y="4735711"/>
            <a:ext cx="3651290" cy="1040130"/>
          </a:xfrm>
          <a:prstGeom prst="rect">
            <a:avLst/>
          </a:prstGeom>
          <a:noFill/>
        </p:spPr>
        <p:txBody>
          <a:bodyPr wrap="square" lIns="0" tIns="0" rIns="0" bIns="0" rtlCol="0" anchor="t"/>
          <a:lstStyle/>
          <a:p>
            <a:pPr marL="0" indent="0" algn="l">
              <a:lnSpc>
                <a:spcPts val="2700"/>
              </a:lnSpc>
              <a:buNone/>
            </a:pPr>
            <a:r>
              <a:rPr lang="en-US" sz="1700">
                <a:solidFill>
                  <a:srgbClr val="EEEFF5"/>
                </a:solidFill>
                <a:latin typeface="Montserrat" pitchFamily="34" charset="0"/>
                <a:ea typeface="Montserrat" pitchFamily="34" charset="-122"/>
                <a:cs typeface="Montserrat" pitchFamily="34" charset="-120"/>
              </a:rPr>
              <a:t>Play music, podcasts, or audiobooks; control smart home devices.</a:t>
            </a:r>
            <a:endParaRPr lang="en-US" sz="170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6"/>
  <p:tag name="AS_RELEASE_DATE" val="2024.02.14"/>
  <p:tag name="AS_TITLE" val="Aspose.Slides for .NET6"/>
  <p:tag name="AS_VERSION" val="2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C74EFF89FFA144BF525984F77EE03D" ma:contentTypeVersion="5" ma:contentTypeDescription="Create a new document." ma:contentTypeScope="" ma:versionID="609723a2264c6eede51df2b56acf2e5c">
  <xsd:schema xmlns:xsd="http://www.w3.org/2001/XMLSchema" xmlns:xs="http://www.w3.org/2001/XMLSchema" xmlns:p="http://schemas.microsoft.com/office/2006/metadata/properties" xmlns:ns3="78d3d0dc-a490-4121-8ee1-d28f65d9cf32" targetNamespace="http://schemas.microsoft.com/office/2006/metadata/properties" ma:root="true" ma:fieldsID="d36a34c0864b0b14f426718791991acb" ns3:_="">
    <xsd:import namespace="78d3d0dc-a490-4121-8ee1-d28f65d9cf32"/>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d3d0dc-a490-4121-8ee1-d28f65d9cf32"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019F7D-69E5-48E9-836A-A654EB25557A}">
  <ds:schemaRefs>
    <ds:schemaRef ds:uri="http://schemas.microsoft.com/sharepoint/v3/contenttype/forms"/>
  </ds:schemaRefs>
</ds:datastoreItem>
</file>

<file path=customXml/itemProps2.xml><?xml version="1.0" encoding="utf-8"?>
<ds:datastoreItem xmlns:ds="http://schemas.openxmlformats.org/officeDocument/2006/customXml" ds:itemID="{8D3086A0-C2A0-4556-8DFA-20FE5E0ECDDA}">
  <ds:schemaRefs>
    <ds:schemaRef ds:uri="http://schemas.microsoft.com/office/2006/metadata/properties"/>
    <ds:schemaRef ds:uri="http://schemas.openxmlformats.org/package/2006/metadata/core-properties"/>
    <ds:schemaRef ds:uri="78d3d0dc-a490-4121-8ee1-d28f65d9cf32"/>
    <ds:schemaRef ds:uri="http://schemas.microsoft.com/office/2006/documentManagement/types"/>
    <ds:schemaRef ds:uri="http://purl.org/dc/dcmitype/"/>
    <ds:schemaRef ds:uri="http://schemas.microsoft.com/office/infopath/2007/PartnerControls"/>
    <ds:schemaRef ds:uri="http://www.w3.org/XML/1998/namespace"/>
    <ds:schemaRef ds:uri="http://purl.org/dc/terms/"/>
    <ds:schemaRef ds:uri="http://purl.org/dc/elements/1.1/"/>
  </ds:schemaRefs>
</ds:datastoreItem>
</file>

<file path=customXml/itemProps3.xml><?xml version="1.0" encoding="utf-8"?>
<ds:datastoreItem xmlns:ds="http://schemas.openxmlformats.org/officeDocument/2006/customXml" ds:itemID="{BEE6A4CE-88A4-48E3-B3E3-460109D848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d3d0dc-a490-4121-8ee1-d28f65d9cf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TotalTime>
  <Words>1184</Words>
  <Application>Microsoft Office PowerPoint</Application>
  <PresentationFormat>Custom</PresentationFormat>
  <Paragraphs>167</Paragraphs>
  <Slides>16</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Arial</vt:lpstr>
      <vt:lpstr>Calibri</vt:lpstr>
      <vt:lpstr>ROG Fonts</vt:lpstr>
      <vt:lpstr>Montserrat</vt:lpstr>
      <vt:lpstr>Barlow Bold</vt:lpstr>
      <vt:lpstr>Instrument Sans Medium</vt:lpstr>
      <vt:lpstr>Instrument Sans Semi Bold</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ANKUR VERMA 2401730189</cp:lastModifiedBy>
  <cp:revision>6</cp:revision>
  <cp:lastPrinted>2025-02-09T10:41:08Z</cp:lastPrinted>
  <dcterms:created xsi:type="dcterms:W3CDTF">2025-02-09T10:41:08Z</dcterms:created>
  <dcterms:modified xsi:type="dcterms:W3CDTF">2025-05-07T13:15:06Z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0x0101007FC74EFF89FFA144BF525984F77EE03D</vt:lpwstr>
  </property>
</Properties>
</file>